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92"/>
  </p:notesMasterIdLst>
  <p:handoutMasterIdLst>
    <p:handoutMasterId r:id="rId93"/>
  </p:handoutMasterIdLst>
  <p:sldIdLst>
    <p:sldId id="256" r:id="rId2"/>
    <p:sldId id="471" r:id="rId3"/>
    <p:sldId id="516" r:id="rId4"/>
    <p:sldId id="922" r:id="rId5"/>
    <p:sldId id="903" r:id="rId6"/>
    <p:sldId id="771" r:id="rId7"/>
    <p:sldId id="924" r:id="rId8"/>
    <p:sldId id="925" r:id="rId9"/>
    <p:sldId id="926" r:id="rId10"/>
    <p:sldId id="928" r:id="rId11"/>
    <p:sldId id="929" r:id="rId12"/>
    <p:sldId id="930" r:id="rId13"/>
    <p:sldId id="931" r:id="rId14"/>
    <p:sldId id="932" r:id="rId15"/>
    <p:sldId id="933" r:id="rId16"/>
    <p:sldId id="934" r:id="rId17"/>
    <p:sldId id="935" r:id="rId18"/>
    <p:sldId id="936" r:id="rId19"/>
    <p:sldId id="937" r:id="rId20"/>
    <p:sldId id="938" r:id="rId21"/>
    <p:sldId id="939" r:id="rId22"/>
    <p:sldId id="942" r:id="rId23"/>
    <p:sldId id="943" r:id="rId24"/>
    <p:sldId id="944" r:id="rId25"/>
    <p:sldId id="945" r:id="rId26"/>
    <p:sldId id="946" r:id="rId27"/>
    <p:sldId id="948" r:id="rId28"/>
    <p:sldId id="949" r:id="rId29"/>
    <p:sldId id="951" r:id="rId30"/>
    <p:sldId id="953" r:id="rId31"/>
    <p:sldId id="952" r:id="rId32"/>
    <p:sldId id="918" r:id="rId33"/>
    <p:sldId id="954" r:id="rId34"/>
    <p:sldId id="955" r:id="rId35"/>
    <p:sldId id="956" r:id="rId36"/>
    <p:sldId id="957" r:id="rId37"/>
    <p:sldId id="959" r:id="rId38"/>
    <p:sldId id="960" r:id="rId39"/>
    <p:sldId id="962" r:id="rId40"/>
    <p:sldId id="963" r:id="rId41"/>
    <p:sldId id="964" r:id="rId42"/>
    <p:sldId id="966" r:id="rId43"/>
    <p:sldId id="967" r:id="rId44"/>
    <p:sldId id="968" r:id="rId45"/>
    <p:sldId id="969" r:id="rId46"/>
    <p:sldId id="970" r:id="rId47"/>
    <p:sldId id="971" r:id="rId48"/>
    <p:sldId id="972" r:id="rId49"/>
    <p:sldId id="973" r:id="rId50"/>
    <p:sldId id="974" r:id="rId51"/>
    <p:sldId id="975" r:id="rId52"/>
    <p:sldId id="976" r:id="rId53"/>
    <p:sldId id="977" r:id="rId54"/>
    <p:sldId id="978" r:id="rId55"/>
    <p:sldId id="979" r:id="rId56"/>
    <p:sldId id="867" r:id="rId57"/>
    <p:sldId id="981" r:id="rId58"/>
    <p:sldId id="982" r:id="rId59"/>
    <p:sldId id="984" r:id="rId60"/>
    <p:sldId id="985" r:id="rId61"/>
    <p:sldId id="923" r:id="rId62"/>
    <p:sldId id="988" r:id="rId63"/>
    <p:sldId id="987" r:id="rId64"/>
    <p:sldId id="989" r:id="rId65"/>
    <p:sldId id="990" r:id="rId66"/>
    <p:sldId id="991" r:id="rId67"/>
    <p:sldId id="992" r:id="rId68"/>
    <p:sldId id="993" r:id="rId69"/>
    <p:sldId id="994" r:id="rId70"/>
    <p:sldId id="995" r:id="rId71"/>
    <p:sldId id="996" r:id="rId72"/>
    <p:sldId id="997" r:id="rId73"/>
    <p:sldId id="998" r:id="rId74"/>
    <p:sldId id="999" r:id="rId75"/>
    <p:sldId id="1000" r:id="rId76"/>
    <p:sldId id="1001" r:id="rId77"/>
    <p:sldId id="1002" r:id="rId78"/>
    <p:sldId id="1003" r:id="rId79"/>
    <p:sldId id="1004" r:id="rId80"/>
    <p:sldId id="1005" r:id="rId81"/>
    <p:sldId id="1006" r:id="rId82"/>
    <p:sldId id="1007" r:id="rId83"/>
    <p:sldId id="1008" r:id="rId84"/>
    <p:sldId id="1009" r:id="rId85"/>
    <p:sldId id="1010" r:id="rId86"/>
    <p:sldId id="1011" r:id="rId87"/>
    <p:sldId id="1013" r:id="rId88"/>
    <p:sldId id="1014" r:id="rId89"/>
    <p:sldId id="1015" r:id="rId90"/>
    <p:sldId id="385" r:id="rId9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C479D"/>
    <a:srgbClr val="DFDFE1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36" autoAdjust="0"/>
    <p:restoredTop sz="94984" autoAdjust="0"/>
  </p:normalViewPr>
  <p:slideViewPr>
    <p:cSldViewPr>
      <p:cViewPr varScale="1">
        <p:scale>
          <a:sx n="107" d="100"/>
          <a:sy n="107" d="100"/>
        </p:scale>
        <p:origin x="2280" y="9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3490-9119-48F2-B91E-133C30F1A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CD76B-6285-4012-B26E-7D998E483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47D4D-C0F5-4364-BD2E-D5448EC2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92C5-AE7A-4198-911E-F65CE56B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6953-A3EA-4C0F-868C-A4D27CAF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59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879C7-75B1-46A7-BDF8-74787E0F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F1F99-9F94-4E7C-9C48-2C0990F79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2AE6C-7907-486A-B4BF-E416E21D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1655A-0D4C-4F9D-BED0-91BCEF9C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67946-E10D-40E3-A0A7-28738D04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04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7F467-F50B-4168-937C-AEED73255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BFED97-BDD3-463A-BF07-EF939E38F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E9796-DCF0-4E3C-856F-ECDCDA9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58968-3F8A-4B67-A3F4-EC0051BB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0F5E4-28EB-486C-BC8B-1A39FAF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61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10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5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7030A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55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600"/>
            </a:lvl4pPr>
            <a:lvl5pPr marL="990600" indent="-180975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316416" y="6525344"/>
            <a:ext cx="89959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90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143453" y="6309320"/>
            <a:ext cx="27158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</a:t>
            </a:r>
            <a:r>
              <a:rPr lang="en-US" altLang="ko-KR" sz="1100" b="1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2022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0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난생처음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R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코딩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데이터 분석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B864E-A139-467B-86E6-D11EDAE2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36BAD-03ED-4FF8-89FE-15E06D96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535F3-FAC6-4B0F-B3F5-5615F330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2D44B-96AB-418C-981F-32D79317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93E7D-38CE-4D2F-A850-0DC7E875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35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6A652-CC0A-4D34-A1F3-2A041195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32DA3-F9D1-4D40-9987-7DCB5BEA3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2511D-1771-4B6E-9544-A9E522DD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246ED-A0F3-4C7E-9116-18409B6B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ECBE1-79C5-4581-8AF7-1152C2CF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2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3F31D-F265-407F-A7E3-D1889757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3117-75C5-4234-8019-1447FB13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81DE9-D51B-4CBC-AC2C-07A1861D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3C612-7E07-4AF1-B84A-D8475D95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861A0-FB95-4677-A4AA-4E2258F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34F5E-C09A-4362-83B4-79DCF76A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34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7BCD-0F4C-47ED-BC03-93BEE88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29354-7EF8-4945-A307-3B31791A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B3ED2-D41B-4A47-AB7E-FAD36761E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FA046-C659-435E-AA77-8CEC87FF7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EB20D6-4D05-4A5B-AB41-7843DB2EC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AB7A5F-23E7-4A45-A6CA-415E827B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FD0B2A-37E2-4C39-943D-12D9C6EE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4D40FA-C1C8-4D58-9F94-79E886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79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D42C4-2D7C-4DC4-852B-51531FB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6AB6B3-C327-44AC-95D7-12C2CDA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5FED57-7C99-49E8-A181-7A90F25F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3595FB-F738-4B46-BCAC-6E49A6D6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17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5E6494-047C-4F6B-B85E-E4B1854A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2F221B-399A-42E4-84CC-9E846D71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7C9BE-EF53-4928-AADD-FFE1784B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5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F677-A64C-4DB3-B822-A5629DC2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63EDC-29E0-40BC-A32F-6138ECB01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DDD2D-7DDA-4FFD-8CB7-CB958C92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C3FB5-DE7D-4CDC-9329-E7BB7AEF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A4E85-6F59-43D3-803A-AEA4462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414B65-14C6-40EF-94C1-49782180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34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B749A-8E5F-46D9-8F6A-6FA1E15C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FE450A-813D-4220-BAEE-4AE5E9595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5A3C1-E0CF-4C45-8BC2-16B0A2A0A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BD31C-BB8C-4D5C-9D57-8713DBCF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1780AE-9C6F-4C96-ACA5-BB745A79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04E32-7529-4EE8-BA68-329A5E14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1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DCBA9A-0DDC-4727-9EB1-2B834A42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3EFF59-D14F-4C6F-8E05-526A06F5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1D4C1-A149-484D-978F-632B671CF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EC58A-1BD8-4D70-94CE-3DBF0481B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3861-81B6-4B74-BFB7-A26048A57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0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689" r:id="rId17"/>
    <p:sldLayoutId id="2147483680" r:id="rId18"/>
    <p:sldLayoutId id="2147483685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0" y="5805488"/>
            <a:ext cx="9144000" cy="6254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Chapter 08. </a:t>
            </a:r>
            <a:r>
              <a:rPr lang="ko-KR" altLang="en-US" sz="3000" b="1" dirty="0">
                <a:solidFill>
                  <a:schemeClr val="bg1"/>
                </a:solidFill>
              </a:rPr>
              <a:t>문자열과 메서드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78" y="476672"/>
            <a:ext cx="3337043" cy="456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문자열과 배열의 관계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B029B7-939F-460F-BEE1-E0D27B95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1" y="1916832"/>
            <a:ext cx="7362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문자열 메서드를 사용하려면 </a:t>
            </a:r>
            <a:r>
              <a:rPr lang="en-US" altLang="ko-KR" dirty="0"/>
              <a:t>string </a:t>
            </a:r>
            <a:r>
              <a:rPr lang="ko-KR" altLang="en-US" dirty="0"/>
              <a:t>클래스 타입의 변수를 선언하고 </a:t>
            </a:r>
            <a:r>
              <a:rPr lang="ko-KR" altLang="en-US" b="1" dirty="0">
                <a:solidFill>
                  <a:schemeClr val="accent1"/>
                </a:solidFill>
              </a:rPr>
              <a:t>문자열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변수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이름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r>
              <a:rPr lang="ko-KR" altLang="en-US" b="1" dirty="0">
                <a:solidFill>
                  <a:schemeClr val="accent1"/>
                </a:solidFill>
              </a:rPr>
              <a:t>문자 열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방식을 사용해야 한다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ko-KR" altLang="en-US" dirty="0"/>
              <a:t>메서드</a:t>
            </a:r>
            <a:r>
              <a:rPr lang="en-US" altLang="ko-KR" dirty="0"/>
              <a:t>(Method)</a:t>
            </a:r>
            <a:r>
              <a:rPr lang="ko-KR" altLang="en-US" dirty="0"/>
              <a:t>는 특정한 기능을 하며</a:t>
            </a:r>
            <a:r>
              <a:rPr lang="en-US" altLang="ko-KR" dirty="0"/>
              <a:t>, </a:t>
            </a:r>
            <a:r>
              <a:rPr lang="ko-KR" altLang="en-US" b="1" dirty="0" err="1">
                <a:solidFill>
                  <a:schemeClr val="accent1"/>
                </a:solidFill>
              </a:rPr>
              <a:t>메서드명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형식을 가진다</a:t>
            </a:r>
            <a:r>
              <a:rPr lang="en-US" altLang="ko-KR" dirty="0"/>
              <a:t>. </a:t>
            </a:r>
            <a:r>
              <a:rPr lang="ko-KR" altLang="en-US" dirty="0"/>
              <a:t>다른 언어에서는 메서드를 함수</a:t>
            </a:r>
            <a:r>
              <a:rPr lang="en-US" altLang="ko-KR" dirty="0"/>
              <a:t>(Function) </a:t>
            </a:r>
            <a:r>
              <a:rPr lang="ko-KR" altLang="en-US" dirty="0"/>
              <a:t>또는 멤버 함수</a:t>
            </a:r>
            <a:r>
              <a:rPr lang="en-US" altLang="ko-KR" dirty="0"/>
              <a:t>(Member Function)</a:t>
            </a:r>
            <a:r>
              <a:rPr lang="ko-KR" altLang="en-US" dirty="0"/>
              <a:t>라고 부르기도 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</a:pPr>
            <a:r>
              <a:rPr lang="ko-KR" altLang="en-US" dirty="0"/>
              <a:t>속성</a:t>
            </a:r>
            <a:r>
              <a:rPr lang="en-US" altLang="ko-KR" dirty="0"/>
              <a:t>(Property)</a:t>
            </a:r>
            <a:r>
              <a:rPr lang="ko-KR" altLang="en-US" dirty="0"/>
              <a:t>은 객체의 상태를 나타내며 </a:t>
            </a:r>
            <a:r>
              <a:rPr lang="ko-KR" altLang="en-US" b="1" dirty="0">
                <a:solidFill>
                  <a:schemeClr val="accent1"/>
                </a:solidFill>
              </a:rPr>
              <a:t>변수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이름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r>
              <a:rPr lang="ko-KR" altLang="en-US" b="1" dirty="0">
                <a:solidFill>
                  <a:schemeClr val="accent1"/>
                </a:solidFill>
              </a:rPr>
              <a:t>속성명</a:t>
            </a:r>
            <a:r>
              <a:rPr lang="ko-KR" altLang="en-US" dirty="0"/>
              <a:t>의 형식을 가진다</a:t>
            </a:r>
            <a:r>
              <a:rPr lang="en-US" altLang="ko-KR" dirty="0"/>
              <a:t>. </a:t>
            </a:r>
            <a:r>
              <a:rPr lang="ko-KR" altLang="en-US" dirty="0"/>
              <a:t>속성은 다른 말로 필드</a:t>
            </a:r>
            <a:r>
              <a:rPr lang="en-US" altLang="ko-KR" dirty="0"/>
              <a:t>(Field)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1C93CC-CDD8-49F1-9BCE-0897700D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200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2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문자의 처음과 끝을 확인하는 </a:t>
            </a:r>
            <a:r>
              <a:rPr lang="en-US" altLang="ko-KR" b="1" dirty="0" err="1">
                <a:solidFill>
                  <a:schemeClr val="accent1"/>
                </a:solidFill>
              </a:rPr>
              <a:t>StartsWith</a:t>
            </a:r>
            <a:r>
              <a:rPr lang="en-US" altLang="ko-KR" b="1" dirty="0">
                <a:solidFill>
                  <a:schemeClr val="accent1"/>
                </a:solidFill>
              </a:rPr>
              <a:t>( ), </a:t>
            </a:r>
            <a:r>
              <a:rPr lang="en-US" altLang="ko-KR" b="1" dirty="0" err="1">
                <a:solidFill>
                  <a:schemeClr val="accent1"/>
                </a:solidFill>
              </a:rPr>
              <a:t>EndsWith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문자열의 처음 또는 끝이 특정 문자열인지 파악할 때 </a:t>
            </a:r>
            <a:r>
              <a:rPr lang="en-US" altLang="ko-KR" b="1" dirty="0" err="1">
                <a:solidFill>
                  <a:schemeClr val="accent1"/>
                </a:solidFill>
              </a:rPr>
              <a:t>StartsWith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문자열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ko-KR" altLang="en-US" dirty="0"/>
              <a:t>과 </a:t>
            </a:r>
            <a:r>
              <a:rPr lang="en-US" altLang="ko-KR" b="1" dirty="0" err="1">
                <a:solidFill>
                  <a:schemeClr val="accent1"/>
                </a:solidFill>
              </a:rPr>
              <a:t>EndsWith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문자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메서드가 사용된다</a:t>
            </a:r>
            <a:r>
              <a:rPr lang="en-US" altLang="ko-KR" dirty="0"/>
              <a:t>. </a:t>
            </a:r>
            <a:r>
              <a:rPr lang="ko-KR" altLang="en-US" dirty="0"/>
              <a:t>돌려주는 값은 논리형의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두 가지를 반환한다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다음 예는 시작이 </a:t>
            </a:r>
            <a:r>
              <a:rPr lang="en-US" altLang="ko-KR" dirty="0"/>
              <a:t>A</a:t>
            </a:r>
            <a:r>
              <a:rPr lang="ko-KR" altLang="en-US" dirty="0"/>
              <a:t>이면 </a:t>
            </a:r>
            <a:r>
              <a:rPr lang="en-US" altLang="ko-KR" dirty="0"/>
              <a:t>True, </a:t>
            </a:r>
            <a:r>
              <a:rPr lang="ko-KR" altLang="en-US" dirty="0"/>
              <a:t>아니면 </a:t>
            </a:r>
            <a:r>
              <a:rPr lang="en-US" altLang="ko-KR" dirty="0"/>
              <a:t>False</a:t>
            </a:r>
            <a:r>
              <a:rPr lang="ko-KR" altLang="en-US" dirty="0"/>
              <a:t>를 반환한다</a:t>
            </a:r>
            <a:r>
              <a:rPr lang="en-US" altLang="ko-KR" dirty="0"/>
              <a:t>.</a:t>
            </a: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195ECF-C902-49B8-9828-6EC8DE842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861048"/>
            <a:ext cx="71437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6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8-3] </a:t>
            </a:r>
            <a:r>
              <a:rPr lang="en-US" altLang="ko-KR" b="1" dirty="0" err="1">
                <a:solidFill>
                  <a:srgbClr val="008000"/>
                </a:solidFill>
              </a:rPr>
              <a:t>StartsWith</a:t>
            </a:r>
            <a:r>
              <a:rPr lang="en-US" altLang="ko-KR" b="1" dirty="0">
                <a:solidFill>
                  <a:srgbClr val="008000"/>
                </a:solidFill>
              </a:rPr>
              <a:t>( ), </a:t>
            </a:r>
            <a:r>
              <a:rPr lang="en-US" altLang="ko-KR" b="1" dirty="0" err="1">
                <a:solidFill>
                  <a:srgbClr val="008000"/>
                </a:solidFill>
              </a:rPr>
              <a:t>EndsWith</a:t>
            </a:r>
            <a:r>
              <a:rPr lang="en-US" altLang="ko-KR" b="1" dirty="0">
                <a:solidFill>
                  <a:srgbClr val="008000"/>
                </a:solidFill>
              </a:rPr>
              <a:t>( ) </a:t>
            </a:r>
            <a:r>
              <a:rPr lang="ko-KR" altLang="en-US" b="1" dirty="0">
                <a:solidFill>
                  <a:srgbClr val="008000"/>
                </a:solidFill>
              </a:rPr>
              <a:t>메서드 사용 예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Project08_3)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97F110-9C93-43DD-A1F5-0A9B9B21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72961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6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8-3] </a:t>
            </a:r>
            <a:r>
              <a:rPr lang="en-US" altLang="ko-KR" b="1" dirty="0" err="1">
                <a:solidFill>
                  <a:srgbClr val="008000"/>
                </a:solidFill>
              </a:rPr>
              <a:t>StartsWith</a:t>
            </a:r>
            <a:r>
              <a:rPr lang="en-US" altLang="ko-KR" b="1" dirty="0">
                <a:solidFill>
                  <a:srgbClr val="008000"/>
                </a:solidFill>
              </a:rPr>
              <a:t>( ), </a:t>
            </a:r>
            <a:r>
              <a:rPr lang="en-US" altLang="ko-KR" b="1" dirty="0" err="1">
                <a:solidFill>
                  <a:srgbClr val="008000"/>
                </a:solidFill>
              </a:rPr>
              <a:t>EndsWith</a:t>
            </a:r>
            <a:r>
              <a:rPr lang="en-US" altLang="ko-KR" b="1" dirty="0">
                <a:solidFill>
                  <a:srgbClr val="008000"/>
                </a:solidFill>
              </a:rPr>
              <a:t>( ) </a:t>
            </a:r>
            <a:r>
              <a:rPr lang="ko-KR" altLang="en-US" b="1" dirty="0">
                <a:solidFill>
                  <a:srgbClr val="008000"/>
                </a:solidFill>
              </a:rPr>
              <a:t>메서드 사용 예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Project08_3)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F4A19-F436-400E-9DDF-09625C04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73056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65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특정 문자열의 위치를 찾는 </a:t>
            </a:r>
            <a:r>
              <a:rPr lang="en-US" altLang="ko-KR" b="1" dirty="0" err="1">
                <a:solidFill>
                  <a:schemeClr val="accent1"/>
                </a:solidFill>
              </a:rPr>
              <a:t>IndexOf</a:t>
            </a:r>
            <a:r>
              <a:rPr lang="en-US" altLang="ko-KR" b="1" dirty="0">
                <a:solidFill>
                  <a:schemeClr val="accent1"/>
                </a:solidFill>
              </a:rPr>
              <a:t>( )</a:t>
            </a:r>
            <a:r>
              <a:rPr lang="ko-KR" altLang="en-US" b="1" dirty="0">
                <a:solidFill>
                  <a:schemeClr val="accent1"/>
                </a:solidFill>
              </a:rPr>
              <a:t>와 </a:t>
            </a:r>
            <a:r>
              <a:rPr lang="en-US" altLang="ko-KR" b="1" dirty="0" err="1">
                <a:solidFill>
                  <a:schemeClr val="accent1"/>
                </a:solidFill>
              </a:rPr>
              <a:t>LastIndexOf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문자열에서 특정 문자열의 위치를 찾으려면 </a:t>
            </a:r>
            <a:r>
              <a:rPr lang="en-US" altLang="ko-KR" dirty="0" err="1"/>
              <a:t>IndexOf</a:t>
            </a:r>
            <a:r>
              <a:rPr lang="en-US" altLang="ko-KR" dirty="0"/>
              <a:t>( ) </a:t>
            </a:r>
            <a:r>
              <a:rPr lang="ko-KR" altLang="en-US" dirty="0"/>
              <a:t>메서드를 사용한다</a:t>
            </a:r>
            <a:r>
              <a:rPr lang="en-US" altLang="ko-KR" dirty="0"/>
              <a:t>. </a:t>
            </a:r>
            <a:r>
              <a:rPr lang="en-US" altLang="ko-KR" b="1" dirty="0" err="1">
                <a:solidFill>
                  <a:schemeClr val="accent1"/>
                </a:solidFill>
              </a:rPr>
              <a:t>IndexOf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메서드는 찾고자 하는 문자열이 나오는 제일 처음 위치로 돌려보낸다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b="1" dirty="0" err="1">
                <a:solidFill>
                  <a:schemeClr val="accent1"/>
                </a:solidFill>
              </a:rPr>
              <a:t>LastIndexOf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메서드는 찾고자 하는 문자열이 여러 개일 경우 마지막에 나오는 위치를 알려준다</a:t>
            </a:r>
            <a:r>
              <a:rPr lang="en-US" altLang="ko-KR" dirty="0"/>
              <a:t>. </a:t>
            </a:r>
            <a:r>
              <a:rPr lang="ko-KR" altLang="en-US" dirty="0"/>
              <a:t>만약 찾고자 하는 문자열이 없으면 </a:t>
            </a:r>
            <a:r>
              <a:rPr lang="en-US" altLang="ko-KR" dirty="0"/>
              <a:t>-1</a:t>
            </a:r>
            <a:r>
              <a:rPr lang="ko-KR" altLang="en-US" dirty="0"/>
              <a:t>을 반환한다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0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8-4] </a:t>
            </a:r>
            <a:r>
              <a:rPr lang="en-US" altLang="ko-KR" b="1" dirty="0" err="1">
                <a:solidFill>
                  <a:srgbClr val="008000"/>
                </a:solidFill>
              </a:rPr>
              <a:t>IndexOf</a:t>
            </a:r>
            <a:r>
              <a:rPr lang="en-US" altLang="ko-KR" b="1" dirty="0">
                <a:solidFill>
                  <a:srgbClr val="008000"/>
                </a:solidFill>
              </a:rPr>
              <a:t>( ), </a:t>
            </a:r>
            <a:r>
              <a:rPr lang="en-US" altLang="ko-KR" b="1" dirty="0" err="1">
                <a:solidFill>
                  <a:srgbClr val="008000"/>
                </a:solidFill>
              </a:rPr>
              <a:t>LastIndexOf</a:t>
            </a:r>
            <a:r>
              <a:rPr lang="en-US" altLang="ko-KR" b="1" dirty="0">
                <a:solidFill>
                  <a:srgbClr val="008000"/>
                </a:solidFill>
              </a:rPr>
              <a:t>( ) </a:t>
            </a:r>
            <a:r>
              <a:rPr lang="ko-KR" altLang="en-US" b="1" dirty="0">
                <a:solidFill>
                  <a:srgbClr val="008000"/>
                </a:solidFill>
              </a:rPr>
              <a:t>메서드 사용 예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Project08_4)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733F7D-D60F-4CD1-BE8F-356A6415D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36561"/>
            <a:ext cx="7239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8-4] </a:t>
            </a:r>
            <a:r>
              <a:rPr lang="en-US" altLang="ko-KR" b="1" dirty="0" err="1">
                <a:solidFill>
                  <a:srgbClr val="008000"/>
                </a:solidFill>
              </a:rPr>
              <a:t>IndexOf</a:t>
            </a:r>
            <a:r>
              <a:rPr lang="en-US" altLang="ko-KR" b="1" dirty="0">
                <a:solidFill>
                  <a:srgbClr val="008000"/>
                </a:solidFill>
              </a:rPr>
              <a:t>( ), </a:t>
            </a:r>
            <a:r>
              <a:rPr lang="en-US" altLang="ko-KR" b="1" dirty="0" err="1">
                <a:solidFill>
                  <a:srgbClr val="008000"/>
                </a:solidFill>
              </a:rPr>
              <a:t>LastIndexOf</a:t>
            </a:r>
            <a:r>
              <a:rPr lang="en-US" altLang="ko-KR" b="1" dirty="0">
                <a:solidFill>
                  <a:srgbClr val="008000"/>
                </a:solidFill>
              </a:rPr>
              <a:t>( ) </a:t>
            </a:r>
            <a:r>
              <a:rPr lang="ko-KR" altLang="en-US" b="1" dirty="0">
                <a:solidFill>
                  <a:srgbClr val="008000"/>
                </a:solidFill>
              </a:rPr>
              <a:t>메서드 사용 예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Project08_4)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A7731-D7DC-480F-98A2-7E5A241D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54746"/>
            <a:ext cx="73342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79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특정 문자열을 다른 문자열로 대체시키는 </a:t>
            </a:r>
            <a:r>
              <a:rPr lang="en-US" altLang="ko-KR" b="1" dirty="0">
                <a:solidFill>
                  <a:schemeClr val="accent1"/>
                </a:solidFill>
              </a:rPr>
              <a:t>Replace( )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문자열의 내용을 바꾸고자 할 때는 </a:t>
            </a:r>
            <a:r>
              <a:rPr lang="en-US" altLang="ko-KR" b="1" dirty="0">
                <a:solidFill>
                  <a:schemeClr val="accent1"/>
                </a:solidFill>
              </a:rPr>
              <a:t>Replace( ) </a:t>
            </a:r>
            <a:r>
              <a:rPr lang="ko-KR" altLang="en-US" dirty="0"/>
              <a:t>메서드를 사용한다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다음은 “</a:t>
            </a:r>
            <a:r>
              <a:rPr lang="en-US" altLang="ko-KR" dirty="0"/>
              <a:t>C#”</a:t>
            </a:r>
            <a:r>
              <a:rPr lang="ko-KR" altLang="en-US" dirty="0"/>
              <a:t>을 “</a:t>
            </a:r>
            <a:r>
              <a:rPr lang="ko-KR" altLang="en-US" dirty="0" err="1"/>
              <a:t>씨샵”으로</a:t>
            </a:r>
            <a:r>
              <a:rPr lang="ko-KR" altLang="en-US" dirty="0"/>
              <a:t> 변 경해주는 코드의 예이다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일부 문자열을 추출하는 </a:t>
            </a:r>
            <a:r>
              <a:rPr lang="en-US" altLang="ko-KR" b="1" dirty="0">
                <a:solidFill>
                  <a:schemeClr val="accent1"/>
                </a:solidFill>
              </a:rPr>
              <a:t>Substring( )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문자열 중 일부를 추출하고자 할 때는 </a:t>
            </a:r>
            <a:r>
              <a:rPr lang="en-US" altLang="ko-KR" b="1" dirty="0">
                <a:solidFill>
                  <a:schemeClr val="accent1"/>
                </a:solidFill>
              </a:rPr>
              <a:t>Substring( ) </a:t>
            </a:r>
            <a:r>
              <a:rPr lang="ko-KR" altLang="en-US" dirty="0"/>
              <a:t>메서드를 사용한다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다음 예에서는 </a:t>
            </a:r>
            <a:r>
              <a:rPr lang="en-US" altLang="ko-KR" dirty="0"/>
              <a:t>0</a:t>
            </a:r>
            <a:r>
              <a:rPr lang="ko-KR" altLang="en-US" dirty="0"/>
              <a:t>번째</a:t>
            </a:r>
            <a:r>
              <a:rPr lang="en-US" altLang="ko-KR" dirty="0"/>
              <a:t>(</a:t>
            </a:r>
            <a:r>
              <a:rPr lang="ko-KR" altLang="en-US" dirty="0"/>
              <a:t>제 일 앞</a:t>
            </a:r>
            <a:r>
              <a:rPr lang="en-US" altLang="ko-KR" dirty="0"/>
              <a:t>)</a:t>
            </a:r>
            <a:r>
              <a:rPr lang="ko-KR" altLang="en-US" dirty="0"/>
              <a:t>부터 두 글자를 추출하므로 “</a:t>
            </a:r>
            <a:r>
              <a:rPr lang="en-US" altLang="ko-KR" dirty="0"/>
              <a:t>C#”</a:t>
            </a:r>
            <a:r>
              <a:rPr lang="ko-KR" altLang="en-US" dirty="0"/>
              <a:t>이 추출된다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C183B1-5265-42A9-B4F3-704E9F60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95625"/>
            <a:ext cx="7277100" cy="666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A7AD1C-B5A4-489D-A0D9-BACB62CB2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55" y="5877272"/>
            <a:ext cx="72294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9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문자열을 분리하는 </a:t>
            </a:r>
            <a:r>
              <a:rPr lang="en-US" altLang="ko-KR" b="1" dirty="0">
                <a:solidFill>
                  <a:schemeClr val="accent1"/>
                </a:solidFill>
              </a:rPr>
              <a:t>Split( )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문자열을 특정 문자로 분리하고자 할 때는 </a:t>
            </a:r>
            <a:r>
              <a:rPr lang="en-US" altLang="ko-KR" dirty="0"/>
              <a:t>Split( ) </a:t>
            </a:r>
            <a:r>
              <a:rPr lang="ko-KR" altLang="en-US" dirty="0"/>
              <a:t>메서드를 사용한다</a:t>
            </a:r>
            <a:r>
              <a:rPr lang="en-US" altLang="ko-KR" dirty="0"/>
              <a:t>. Split( ) </a:t>
            </a:r>
            <a:r>
              <a:rPr lang="ko-KR" altLang="en-US" dirty="0"/>
              <a:t>메서드는 지정한 문 자에 의해 문자열이 분리되므로 그 결과는 배열로 저장된다</a:t>
            </a:r>
            <a:r>
              <a:rPr lang="en-US" altLang="ko-KR" dirty="0"/>
              <a:t>. </a:t>
            </a:r>
            <a:r>
              <a:rPr lang="ko-KR" altLang="en-US" dirty="0"/>
              <a:t>다음 예는 문자열이 콤마</a:t>
            </a:r>
            <a:r>
              <a:rPr lang="en-US" altLang="ko-KR" dirty="0"/>
              <a:t>(,)</a:t>
            </a:r>
            <a:r>
              <a:rPr lang="ko-KR" altLang="en-US" dirty="0"/>
              <a:t>로 분리되 므로 </a:t>
            </a:r>
            <a:r>
              <a:rPr lang="en-US" altLang="ko-KR" dirty="0"/>
              <a:t>3</a:t>
            </a:r>
            <a:r>
              <a:rPr lang="ko-KR" altLang="en-US" dirty="0"/>
              <a:t>개의 배열로 분리된다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8-5] </a:t>
            </a:r>
            <a:r>
              <a:rPr lang="ko-KR" altLang="en-US" b="1" dirty="0">
                <a:solidFill>
                  <a:srgbClr val="008000"/>
                </a:solidFill>
              </a:rPr>
              <a:t>문자열 처리 메서드 활용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86F198-1A1C-4F3A-A4DB-405430A0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76313"/>
            <a:ext cx="7248525" cy="628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4EA0EA-4BE9-4E1F-B7E4-F05F57824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3"/>
          <a:stretch/>
        </p:blipFill>
        <p:spPr>
          <a:xfrm>
            <a:off x="1115616" y="4803601"/>
            <a:ext cx="7248525" cy="19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09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8-5] </a:t>
            </a:r>
            <a:r>
              <a:rPr lang="ko-KR" altLang="en-US" b="1" dirty="0">
                <a:solidFill>
                  <a:srgbClr val="008000"/>
                </a:solidFill>
              </a:rPr>
              <a:t>문자열 처리 메서드 활용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Project08_5)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2DBC48-F025-4183-870B-41CBC2E8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96505"/>
            <a:ext cx="72199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9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140968"/>
            <a:ext cx="6162972" cy="3024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이 장에서 만들 프로그램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문자열</a:t>
            </a:r>
            <a:endParaRPr lang="en-US" altLang="ko-KR" sz="2000" b="1" dirty="0">
              <a:latin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</a:rPr>
              <a:t>메서드</a:t>
            </a:r>
            <a:endParaRPr lang="en-US" altLang="ko-KR" sz="2000" b="1" dirty="0">
              <a:latin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</a:rPr>
              <a:t>지역 변수와 전역 변수</a:t>
            </a:r>
            <a:endParaRPr lang="en-US" altLang="ko-KR" sz="2000" b="1" dirty="0">
              <a:latin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</a:rPr>
              <a:t>반환값과</a:t>
            </a:r>
            <a:r>
              <a:rPr lang="ko-KR" altLang="en-US" sz="2000" b="1" dirty="0">
                <a:latin typeface="+mj-ea"/>
              </a:rPr>
              <a:t> 매개 변수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8-5] </a:t>
            </a:r>
            <a:r>
              <a:rPr lang="ko-KR" altLang="en-US" b="1" dirty="0">
                <a:solidFill>
                  <a:srgbClr val="008000"/>
                </a:solidFill>
              </a:rPr>
              <a:t>문자열 처리 메서드 활용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Project08_5)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43722C-2636-45DA-90C2-3CAD5E7D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04" y="2263277"/>
            <a:ext cx="7162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5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영문 대</a:t>
            </a:r>
            <a:r>
              <a:rPr lang="en-US" altLang="ko-KR" b="1" dirty="0">
                <a:solidFill>
                  <a:schemeClr val="accent1"/>
                </a:solidFill>
              </a:rPr>
              <a:t>·</a:t>
            </a:r>
            <a:r>
              <a:rPr lang="ko-KR" altLang="en-US" b="1" dirty="0">
                <a:solidFill>
                  <a:schemeClr val="accent1"/>
                </a:solidFill>
              </a:rPr>
              <a:t>소문자로 전환해 주는 </a:t>
            </a:r>
            <a:r>
              <a:rPr lang="en-US" altLang="ko-KR" b="1" dirty="0" err="1">
                <a:solidFill>
                  <a:schemeClr val="accent1"/>
                </a:solidFill>
              </a:rPr>
              <a:t>ToUpper</a:t>
            </a:r>
            <a:r>
              <a:rPr lang="en-US" altLang="ko-KR" b="1" dirty="0">
                <a:solidFill>
                  <a:schemeClr val="accent1"/>
                </a:solidFill>
              </a:rPr>
              <a:t>( ), </a:t>
            </a:r>
            <a:r>
              <a:rPr lang="en-US" altLang="ko-KR" b="1" dirty="0" err="1">
                <a:solidFill>
                  <a:schemeClr val="accent1"/>
                </a:solidFill>
              </a:rPr>
              <a:t>ToLower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b="1" dirty="0">
                <a:solidFill>
                  <a:schemeClr val="accent1"/>
                </a:solidFill>
              </a:rPr>
              <a:t>및 공백을 제거하는 </a:t>
            </a:r>
            <a:r>
              <a:rPr lang="en-US" altLang="ko-KR" b="1" dirty="0">
                <a:solidFill>
                  <a:schemeClr val="accent1"/>
                </a:solidFill>
              </a:rPr>
              <a:t>Trim( )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en-US" altLang="ko-KR" b="1" dirty="0" err="1">
                <a:solidFill>
                  <a:schemeClr val="accent1"/>
                </a:solidFill>
              </a:rPr>
              <a:t>ToUpper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메서드는 영문인 경우 대문자로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chemeClr val="accent1"/>
                </a:solidFill>
              </a:rPr>
              <a:t>ToLower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메서드는 영문인 경우 소문자로 바꿔준 다</a:t>
            </a:r>
            <a:r>
              <a:rPr lang="en-US" altLang="ko-KR" dirty="0"/>
              <a:t>. </a:t>
            </a:r>
            <a:r>
              <a:rPr lang="en-US" altLang="ko-KR" b="1" dirty="0">
                <a:solidFill>
                  <a:schemeClr val="accent1"/>
                </a:solidFill>
              </a:rPr>
              <a:t>Trim( ) </a:t>
            </a:r>
            <a:r>
              <a:rPr lang="ko-KR" altLang="en-US" dirty="0"/>
              <a:t>메서드는 앞뒤의 공백 문자를 모두 제거해준다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8-6] </a:t>
            </a:r>
            <a:r>
              <a:rPr lang="ko-KR" altLang="en-US" b="1" dirty="0">
                <a:solidFill>
                  <a:srgbClr val="008000"/>
                </a:solidFill>
              </a:rPr>
              <a:t>영문 대</a:t>
            </a:r>
            <a:r>
              <a:rPr lang="en-US" altLang="ko-KR" b="1" dirty="0">
                <a:solidFill>
                  <a:srgbClr val="008000"/>
                </a:solidFill>
              </a:rPr>
              <a:t>·</a:t>
            </a:r>
            <a:r>
              <a:rPr lang="ko-KR" altLang="en-US" b="1" dirty="0">
                <a:solidFill>
                  <a:srgbClr val="008000"/>
                </a:solidFill>
              </a:rPr>
              <a:t>소문자 변경 및 공백 제거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Project08_6)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677BA1-54D8-4862-9B6F-F9B4CBC0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66" y="4293096"/>
            <a:ext cx="72199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8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8-6] </a:t>
            </a:r>
            <a:r>
              <a:rPr lang="ko-KR" altLang="en-US" b="1" dirty="0">
                <a:solidFill>
                  <a:srgbClr val="008000"/>
                </a:solidFill>
              </a:rPr>
              <a:t>영문 대</a:t>
            </a:r>
            <a:r>
              <a:rPr lang="en-US" altLang="ko-KR" b="1" dirty="0">
                <a:solidFill>
                  <a:srgbClr val="008000"/>
                </a:solidFill>
              </a:rPr>
              <a:t>·</a:t>
            </a:r>
            <a:r>
              <a:rPr lang="ko-KR" altLang="en-US" b="1" dirty="0">
                <a:solidFill>
                  <a:srgbClr val="008000"/>
                </a:solidFill>
              </a:rPr>
              <a:t>소문자 변경 및 공백 제거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Project08_6)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FD8562-41CB-4811-9E23-AC5D7C9B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72866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9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8-7] </a:t>
            </a:r>
            <a:r>
              <a:rPr lang="ko-KR" altLang="en-US" b="1" dirty="0">
                <a:solidFill>
                  <a:srgbClr val="008000"/>
                </a:solidFill>
              </a:rPr>
              <a:t>모든 공백 없애기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Project08_7)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E658D5-8266-42F2-8858-31334141BBAE}"/>
              </a:ext>
            </a:extLst>
          </p:cNvPr>
          <p:cNvGrpSpPr/>
          <p:nvPr/>
        </p:nvGrpSpPr>
        <p:grpSpPr>
          <a:xfrm>
            <a:off x="1125140" y="2204864"/>
            <a:ext cx="7219951" cy="4097430"/>
            <a:chOff x="1125140" y="2204864"/>
            <a:chExt cx="7219951" cy="40974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7EC1F5-9B06-46A0-9ACC-8C3F6B4C9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"/>
            <a:stretch/>
          </p:blipFill>
          <p:spPr>
            <a:xfrm>
              <a:off x="1125140" y="2204864"/>
              <a:ext cx="7219951" cy="8477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3D8803-4BD6-4B31-869F-1D6FCEDEC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" r="132"/>
            <a:stretch/>
          </p:blipFill>
          <p:spPr>
            <a:xfrm>
              <a:off x="1125140" y="3025694"/>
              <a:ext cx="7219951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9556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8-7] </a:t>
            </a:r>
            <a:r>
              <a:rPr lang="ko-KR" altLang="en-US" b="1" dirty="0">
                <a:solidFill>
                  <a:srgbClr val="008000"/>
                </a:solidFill>
              </a:rPr>
              <a:t>모든 공백 없애기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Project08_7)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8C4C6D-7846-40BA-9140-E30E93DF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72675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1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ED9E28-A3E3-4706-9EE2-1EB72EA3E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916832"/>
            <a:ext cx="74009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47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두 문자열을 비교하는 </a:t>
            </a:r>
            <a:r>
              <a:rPr lang="en-US" altLang="ko-KR" b="1" dirty="0" err="1">
                <a:solidFill>
                  <a:schemeClr val="accent1"/>
                </a:solidFill>
              </a:rPr>
              <a:t>CompareTo</a:t>
            </a:r>
            <a:r>
              <a:rPr lang="en-US" altLang="ko-KR" b="1" dirty="0">
                <a:solidFill>
                  <a:schemeClr val="accent1"/>
                </a:solidFill>
              </a:rPr>
              <a:t>( ), </a:t>
            </a:r>
            <a:r>
              <a:rPr lang="ko-KR" altLang="en-US" b="1" dirty="0">
                <a:solidFill>
                  <a:schemeClr val="accent1"/>
                </a:solidFill>
              </a:rPr>
              <a:t>문자열의 포함을 확인하는 </a:t>
            </a:r>
            <a:r>
              <a:rPr lang="en-US" altLang="ko-KR" b="1" dirty="0">
                <a:solidFill>
                  <a:schemeClr val="accent1"/>
                </a:solidFill>
              </a:rPr>
              <a:t>Contains( )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8-8] </a:t>
            </a:r>
            <a:r>
              <a:rPr lang="en-US" altLang="ko-KR" b="1" dirty="0" err="1">
                <a:solidFill>
                  <a:srgbClr val="008000"/>
                </a:solidFill>
              </a:rPr>
              <a:t>CompareTo</a:t>
            </a:r>
            <a:r>
              <a:rPr lang="en-US" altLang="ko-KR" b="1" dirty="0">
                <a:solidFill>
                  <a:srgbClr val="008000"/>
                </a:solidFill>
              </a:rPr>
              <a:t>( ), Contains( ) </a:t>
            </a:r>
            <a:r>
              <a:rPr lang="ko-KR" altLang="en-US" b="1" dirty="0">
                <a:solidFill>
                  <a:srgbClr val="008000"/>
                </a:solidFill>
              </a:rPr>
              <a:t>메서드 사용 예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Project08_8)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00BD49-A4F8-4A31-9AA4-3C27D2A4A733}"/>
              </a:ext>
            </a:extLst>
          </p:cNvPr>
          <p:cNvGrpSpPr/>
          <p:nvPr/>
        </p:nvGrpSpPr>
        <p:grpSpPr>
          <a:xfrm>
            <a:off x="1115616" y="2645877"/>
            <a:ext cx="7083015" cy="4120317"/>
            <a:chOff x="1141019" y="2636912"/>
            <a:chExt cx="7204023" cy="42868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521BD12-172A-43CF-89FF-D1F5BEFEA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"/>
            <a:stretch/>
          </p:blipFill>
          <p:spPr>
            <a:xfrm>
              <a:off x="1141019" y="2636912"/>
              <a:ext cx="7204022" cy="10763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5F60282-0869-4357-A72B-0538C056C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2013" r="352" b="1"/>
            <a:stretch/>
          </p:blipFill>
          <p:spPr>
            <a:xfrm>
              <a:off x="1141020" y="3590946"/>
              <a:ext cx="7204022" cy="333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2499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문자가 숫자인지 확인하는 </a:t>
            </a:r>
            <a:r>
              <a:rPr lang="en-US" altLang="ko-KR" b="1" dirty="0" err="1">
                <a:solidFill>
                  <a:schemeClr val="accent1"/>
                </a:solidFill>
              </a:rPr>
              <a:t>Char.IsDigit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8-9] </a:t>
            </a:r>
            <a:r>
              <a:rPr lang="en-US" altLang="ko-KR" b="1" dirty="0" err="1">
                <a:solidFill>
                  <a:srgbClr val="008000"/>
                </a:solidFill>
              </a:rPr>
              <a:t>Char.IsDigit</a:t>
            </a:r>
            <a:r>
              <a:rPr lang="en-US" altLang="ko-KR" b="1" dirty="0">
                <a:solidFill>
                  <a:srgbClr val="008000"/>
                </a:solidFill>
              </a:rPr>
              <a:t>( ) </a:t>
            </a:r>
            <a:r>
              <a:rPr lang="ko-KR" altLang="en-US" b="1" dirty="0">
                <a:solidFill>
                  <a:srgbClr val="008000"/>
                </a:solidFill>
              </a:rPr>
              <a:t>메서드 사용 예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Project08_9)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60E8B-C56B-47C7-BC62-C37D6271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7200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29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문자열 처리를 위한 내장 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8-9] </a:t>
            </a:r>
            <a:r>
              <a:rPr lang="en-US" altLang="ko-KR" b="1" dirty="0" err="1">
                <a:solidFill>
                  <a:srgbClr val="008000"/>
                </a:solidFill>
              </a:rPr>
              <a:t>Char.IsDigit</a:t>
            </a:r>
            <a:r>
              <a:rPr lang="en-US" altLang="ko-KR" b="1" dirty="0">
                <a:solidFill>
                  <a:srgbClr val="008000"/>
                </a:solidFill>
              </a:rPr>
              <a:t>( ) </a:t>
            </a:r>
            <a:r>
              <a:rPr lang="ko-KR" altLang="en-US" b="1" dirty="0">
                <a:solidFill>
                  <a:srgbClr val="008000"/>
                </a:solidFill>
              </a:rPr>
              <a:t>메서드 사용 예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Project08_9)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F6AD64-3360-4B7F-8218-53A9CCA09E4A}"/>
              </a:ext>
            </a:extLst>
          </p:cNvPr>
          <p:cNvGrpSpPr/>
          <p:nvPr/>
        </p:nvGrpSpPr>
        <p:grpSpPr>
          <a:xfrm>
            <a:off x="1095956" y="2204864"/>
            <a:ext cx="7230035" cy="3802715"/>
            <a:chOff x="1095956" y="2204864"/>
            <a:chExt cx="7230035" cy="38027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4889E5F-8632-4F48-8868-B15A4E646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40"/>
            <a:stretch/>
          </p:blipFill>
          <p:spPr>
            <a:xfrm>
              <a:off x="1095956" y="2204864"/>
              <a:ext cx="7230035" cy="5715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311B6A-2D0B-4390-A031-3BE0AF970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386"/>
            <a:stretch/>
          </p:blipFill>
          <p:spPr>
            <a:xfrm>
              <a:off x="1095956" y="2740504"/>
              <a:ext cx="7230035" cy="3267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766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첫 번째로 만들 프로그램은 입력한 문자열에서 영문 소문자</a:t>
            </a:r>
            <a:r>
              <a:rPr lang="en-US" altLang="ko-KR" dirty="0"/>
              <a:t>, </a:t>
            </a:r>
            <a:r>
              <a:rPr lang="ko-KR" altLang="en-US" dirty="0"/>
              <a:t>영문 대문자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숫자의 개수를 추출하는 프로그램이다</a:t>
            </a:r>
            <a:r>
              <a:rPr lang="en-US" altLang="ko-KR" dirty="0"/>
              <a:t>. </a:t>
            </a:r>
            <a:r>
              <a:rPr lang="ko-KR" altLang="en-US" dirty="0"/>
              <a:t>또한 마지막에는 문자를 거꾸로 출력한다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하나의 문자가 영문 소문자인지 알기 위해서는 </a:t>
            </a:r>
            <a:r>
              <a:rPr lang="en-US" altLang="ko-KR" dirty="0"/>
              <a:t>a &lt;= </a:t>
            </a:r>
            <a:r>
              <a:rPr lang="ko-KR" altLang="en-US" dirty="0"/>
              <a:t>문자 </a:t>
            </a:r>
            <a:r>
              <a:rPr lang="en-US" altLang="ko-KR" dirty="0"/>
              <a:t>&lt;= z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대문자인지 알기 위해서는 </a:t>
            </a:r>
            <a:r>
              <a:rPr lang="en-US" altLang="ko-KR" dirty="0"/>
              <a:t>A &lt;= </a:t>
            </a:r>
            <a:r>
              <a:rPr lang="ko-KR" altLang="en-US" dirty="0"/>
              <a:t>문자 </a:t>
            </a:r>
            <a:r>
              <a:rPr lang="en-US" altLang="ko-KR" dirty="0"/>
              <a:t>&lt;= Z</a:t>
            </a:r>
            <a:r>
              <a:rPr lang="ko-KR" altLang="en-US" dirty="0"/>
              <a:t>로 구분할 수 있다</a:t>
            </a:r>
            <a:r>
              <a:rPr lang="en-US" altLang="ko-KR" dirty="0"/>
              <a:t>. </a:t>
            </a:r>
            <a:r>
              <a:rPr lang="ko-KR" altLang="en-US" dirty="0"/>
              <a:t>한글의 경우 가 </a:t>
            </a:r>
            <a:r>
              <a:rPr lang="en-US" altLang="ko-KR" dirty="0"/>
              <a:t>&lt;= </a:t>
            </a:r>
            <a:r>
              <a:rPr lang="ko-KR" altLang="en-US" dirty="0"/>
              <a:t>문자 </a:t>
            </a:r>
            <a:r>
              <a:rPr lang="en-US" altLang="ko-KR" dirty="0"/>
              <a:t>&lt;= </a:t>
            </a:r>
            <a:r>
              <a:rPr lang="ko-KR" altLang="en-US" dirty="0"/>
              <a:t>정도로 구분이 가능하다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8-10] </a:t>
            </a:r>
            <a:r>
              <a:rPr lang="ko-KR" altLang="en-US" b="1" dirty="0">
                <a:solidFill>
                  <a:srgbClr val="008000"/>
                </a:solidFill>
              </a:rPr>
              <a:t>입력한 문자의 개수 세기 및 거꾸로 출력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Project08_10)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solidFill>
                <a:srgbClr val="00800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27B130-8E70-4CD1-A57A-C8B9AE15BF6A}"/>
              </a:ext>
            </a:extLst>
          </p:cNvPr>
          <p:cNvGrpSpPr/>
          <p:nvPr/>
        </p:nvGrpSpPr>
        <p:grpSpPr>
          <a:xfrm>
            <a:off x="1110803" y="4221088"/>
            <a:ext cx="7210425" cy="2520281"/>
            <a:chOff x="1110803" y="4221088"/>
            <a:chExt cx="7210425" cy="25202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B556C0-6F03-4B0F-AC61-0E6F2C141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0803" y="4221088"/>
              <a:ext cx="7210425" cy="23717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58E98-83DF-4306-8175-46FA747A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399" b="8365"/>
            <a:stretch/>
          </p:blipFill>
          <p:spPr>
            <a:xfrm>
              <a:off x="1111118" y="6453337"/>
              <a:ext cx="7210110" cy="28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29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이 장에서 만들 프로그램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8-10] </a:t>
            </a:r>
            <a:r>
              <a:rPr lang="ko-KR" altLang="en-US" b="1" dirty="0">
                <a:solidFill>
                  <a:srgbClr val="008000"/>
                </a:solidFill>
              </a:rPr>
              <a:t>입력한 문자의 개수 세기 및 거꾸로 출력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Project08_10)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C8777-A4D7-4169-93ED-FCEC3F44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89221"/>
            <a:ext cx="7056834" cy="47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33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8-10] </a:t>
            </a:r>
            <a:r>
              <a:rPr lang="ko-KR" altLang="en-US" b="1" dirty="0">
                <a:solidFill>
                  <a:srgbClr val="008000"/>
                </a:solidFill>
              </a:rPr>
              <a:t>입력한 문자의 개수 세기 및 거꾸로 출력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Project08_10)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47B6D-8E4A-454C-BEB1-25A9AC9A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3" y="2276872"/>
            <a:ext cx="72866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48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j-ea"/>
              </a:rPr>
              <a:t>메서드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448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메서드</a:t>
            </a:r>
            <a:r>
              <a:rPr lang="en-US" altLang="ko-KR" dirty="0"/>
              <a:t>(Method)</a:t>
            </a:r>
            <a:r>
              <a:rPr lang="ko-KR" altLang="en-US" dirty="0"/>
              <a:t>란 무엇을 넣으면 어떤 것을 돌려주는 요술상자이다</a:t>
            </a:r>
            <a:r>
              <a:rPr lang="en-US" altLang="ko-KR" dirty="0"/>
              <a:t>. </a:t>
            </a:r>
            <a:r>
              <a:rPr lang="ko-KR" altLang="en-US" dirty="0"/>
              <a:t>메서드는 </a:t>
            </a:r>
            <a:r>
              <a:rPr lang="en-US" altLang="ko-KR" dirty="0"/>
              <a:t>C# </a:t>
            </a:r>
            <a:r>
              <a:rPr lang="ko-KR" altLang="en-US" dirty="0"/>
              <a:t>프로그램 자체 에서도 제공하지만</a:t>
            </a:r>
            <a:r>
              <a:rPr lang="en-US" altLang="ko-KR" dirty="0"/>
              <a:t>, </a:t>
            </a:r>
            <a:r>
              <a:rPr lang="ko-KR" altLang="en-US" dirty="0"/>
              <a:t>사용자가 직접 만들어서 사용하기도 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먼저</a:t>
            </a:r>
            <a:r>
              <a:rPr lang="en-US" altLang="ko-KR" dirty="0"/>
              <a:t>, C#</a:t>
            </a:r>
            <a:r>
              <a:rPr lang="ko-KR" altLang="en-US" dirty="0"/>
              <a:t>에서 제공해주는 메서드를 사용하려면 다음과 같이 표현하면 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 smtClean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지금까지 </a:t>
            </a:r>
            <a:r>
              <a:rPr lang="ko-KR" altLang="en-US" dirty="0"/>
              <a:t>가장 많이 사용해온 메서드인 </a:t>
            </a:r>
            <a:r>
              <a:rPr lang="en-US" altLang="ko-KR" dirty="0" err="1"/>
              <a:t>Console.WriteLine</a:t>
            </a:r>
            <a:r>
              <a:rPr lang="en-US" altLang="ko-KR" dirty="0"/>
              <a:t>( ) </a:t>
            </a:r>
            <a:r>
              <a:rPr lang="ko-KR" altLang="en-US" dirty="0"/>
              <a:t>메서드를 보자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3DC57-C62F-4028-B013-86EECC7D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96952"/>
            <a:ext cx="7267575" cy="476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7C1381-92F2-43C7-8029-E4FCBCBF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365104"/>
            <a:ext cx="72104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98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는 커피 자판기가 없는 상황에서 손님에게 커피를 서비스하는 과정을 나타낸 그림이다</a:t>
            </a:r>
            <a:r>
              <a:rPr lang="en-US" altLang="ko-KR" dirty="0"/>
              <a:t>. </a:t>
            </a:r>
            <a:r>
              <a:rPr lang="ko-KR" altLang="en-US" dirty="0"/>
              <a:t>커피 한 잔을 손님에게 서비스하기까지는 여러 과정이 필요한데</a:t>
            </a:r>
            <a:r>
              <a:rPr lang="en-US" altLang="ko-KR" dirty="0"/>
              <a:t>, </a:t>
            </a:r>
            <a:r>
              <a:rPr lang="ko-KR" altLang="en-US" dirty="0"/>
              <a:t>이를 프로그램으로 구현해보자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EE750B-68DD-45E5-A032-0C2759BE8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068960"/>
            <a:ext cx="5616624" cy="30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47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sz="1400" b="1" dirty="0">
                <a:solidFill>
                  <a:srgbClr val="008000"/>
                </a:solidFill>
              </a:rPr>
              <a:t>[</a:t>
            </a:r>
            <a:r>
              <a:rPr lang="ko-KR" altLang="en-US" sz="1400" b="1" dirty="0">
                <a:solidFill>
                  <a:srgbClr val="008000"/>
                </a:solidFill>
              </a:rPr>
              <a:t>소스 </a:t>
            </a:r>
            <a:r>
              <a:rPr lang="en-US" altLang="ko-KR" sz="1400" b="1" dirty="0">
                <a:solidFill>
                  <a:srgbClr val="008000"/>
                </a:solidFill>
              </a:rPr>
              <a:t>8-11] </a:t>
            </a:r>
            <a:r>
              <a:rPr lang="ko-KR" altLang="en-US" sz="1400" b="1" dirty="0">
                <a:solidFill>
                  <a:srgbClr val="008000"/>
                </a:solidFill>
              </a:rPr>
              <a:t>자판기 없이 직접 커피를 타서 서비스하는 과정 </a:t>
            </a:r>
            <a:r>
              <a:rPr lang="en-US" altLang="ko-KR" sz="1400" b="1" dirty="0">
                <a:solidFill>
                  <a:srgbClr val="008000"/>
                </a:solidFill>
              </a:rPr>
              <a:t>(</a:t>
            </a:r>
            <a:r>
              <a:rPr lang="ko-KR" altLang="en-US" sz="1400" b="1" dirty="0">
                <a:solidFill>
                  <a:srgbClr val="008000"/>
                </a:solidFill>
              </a:rPr>
              <a:t>프로젝트명 </a:t>
            </a:r>
            <a:r>
              <a:rPr lang="en-US" altLang="ko-KR" sz="1400" b="1" dirty="0">
                <a:solidFill>
                  <a:srgbClr val="008000"/>
                </a:solidFill>
              </a:rPr>
              <a:t>: Project08_11)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CA1DC-6022-41AE-AD9E-99FC8086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191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5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024ABA-54F3-4554-8840-0021B37B0D61}"/>
              </a:ext>
            </a:extLst>
          </p:cNvPr>
          <p:cNvGrpSpPr/>
          <p:nvPr/>
        </p:nvGrpSpPr>
        <p:grpSpPr>
          <a:xfrm>
            <a:off x="1115616" y="1844824"/>
            <a:ext cx="6912768" cy="4719786"/>
            <a:chOff x="1030940" y="1795847"/>
            <a:chExt cx="7215614" cy="50524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063F9B1-AFA5-413D-94AC-D08A0CD46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/>
            <a:stretch/>
          </p:blipFill>
          <p:spPr>
            <a:xfrm>
              <a:off x="1030940" y="1795847"/>
              <a:ext cx="7215613" cy="27622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243377-0A4F-47C6-AB74-EF35EFEB4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6" r="399" b="3048"/>
            <a:stretch/>
          </p:blipFill>
          <p:spPr>
            <a:xfrm>
              <a:off x="1030940" y="4558097"/>
              <a:ext cx="7215614" cy="2290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6815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B2E8B-7768-43BF-ABDF-C379FAE4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772816"/>
            <a:ext cx="71818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51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4C1A8D-8760-4B0B-B67C-ADCBF87C2FF2}"/>
              </a:ext>
            </a:extLst>
          </p:cNvPr>
          <p:cNvGrpSpPr/>
          <p:nvPr/>
        </p:nvGrpSpPr>
        <p:grpSpPr>
          <a:xfrm>
            <a:off x="1115616" y="1844824"/>
            <a:ext cx="7219951" cy="2350344"/>
            <a:chOff x="998029" y="1772816"/>
            <a:chExt cx="7219951" cy="23503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56D507-7714-4570-BF57-2D89E0DC6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029" y="1772816"/>
              <a:ext cx="7219950" cy="14287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742FD1-5BF9-4DBD-927F-52C4AEE18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4"/>
            <a:stretch/>
          </p:blipFill>
          <p:spPr>
            <a:xfrm>
              <a:off x="998030" y="3189710"/>
              <a:ext cx="7219950" cy="93345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BD5B34A-932F-49BA-9F43-F439A262C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346652"/>
            <a:ext cx="6219871" cy="23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6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8-12] </a:t>
            </a:r>
            <a:r>
              <a:rPr lang="ko-KR" altLang="en-US" b="1" dirty="0">
                <a:solidFill>
                  <a:srgbClr val="008000"/>
                </a:solidFill>
              </a:rPr>
              <a:t>자판기를 사용해 커피를 서비스하는 과정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Project08_12)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538301-E3C2-429A-9C71-BDF6BDA3CC81}"/>
              </a:ext>
            </a:extLst>
          </p:cNvPr>
          <p:cNvGrpSpPr/>
          <p:nvPr/>
        </p:nvGrpSpPr>
        <p:grpSpPr>
          <a:xfrm>
            <a:off x="1068054" y="2272977"/>
            <a:ext cx="7176354" cy="4468391"/>
            <a:chOff x="1043609" y="2204864"/>
            <a:chExt cx="7176354" cy="44683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AA084C-3458-46B0-AE2B-B25F91B76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6" r="510"/>
            <a:stretch/>
          </p:blipFill>
          <p:spPr>
            <a:xfrm>
              <a:off x="1043609" y="2204864"/>
              <a:ext cx="7176354" cy="5524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DAA9BE-0DED-4547-8FE0-C6631163E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65"/>
            <a:stretch/>
          </p:blipFill>
          <p:spPr>
            <a:xfrm>
              <a:off x="1047637" y="2687958"/>
              <a:ext cx="7172325" cy="3985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02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 </a:t>
            </a:r>
            <a:r>
              <a:rPr lang="ko-KR" altLang="en-US" sz="2000" dirty="0"/>
              <a:t>문자열 길이 카운트와 거꾸로 출력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첫 번째로 만들 프로그램은 문자열을 입력 받고</a:t>
            </a:r>
            <a:r>
              <a:rPr lang="en-US" altLang="ko-KR" dirty="0"/>
              <a:t>, </a:t>
            </a:r>
            <a:r>
              <a:rPr lang="ko-KR" altLang="en-US" dirty="0"/>
              <a:t>그 문자열에 영문 소문자</a:t>
            </a:r>
            <a:r>
              <a:rPr lang="en-US" altLang="ko-KR" dirty="0"/>
              <a:t>, </a:t>
            </a:r>
            <a:r>
              <a:rPr lang="ko-KR" altLang="en-US" dirty="0"/>
              <a:t>대문자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한글 등이 몇 개인지 세는 프로그램이다</a:t>
            </a:r>
            <a:r>
              <a:rPr lang="en-US" altLang="ko-KR" dirty="0"/>
              <a:t>. </a:t>
            </a:r>
            <a:r>
              <a:rPr lang="ko-KR" altLang="en-US" dirty="0"/>
              <a:t>마지막으로 입력한 값부터 처음에 입력한 값 순으로 출력하는 기능도 있다</a:t>
            </a:r>
            <a:r>
              <a:rPr lang="en-US" altLang="ko-KR" dirty="0"/>
              <a:t>.</a:t>
            </a: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4146E-FF5C-4F12-8F47-536177E0F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59" y="2924944"/>
            <a:ext cx="6791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0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8-12] </a:t>
            </a:r>
            <a:r>
              <a:rPr lang="ko-KR" altLang="en-US" b="1" dirty="0">
                <a:solidFill>
                  <a:srgbClr val="008000"/>
                </a:solidFill>
              </a:rPr>
              <a:t>자판기를 사용해 커피를 서비스하는 과정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336524-D0C7-45B2-A20D-D9941B52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21" y="2114550"/>
            <a:ext cx="71818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8-12] </a:t>
            </a:r>
            <a:r>
              <a:rPr lang="ko-KR" altLang="en-US" b="1" dirty="0">
                <a:solidFill>
                  <a:srgbClr val="008000"/>
                </a:solidFill>
              </a:rPr>
              <a:t>자판기를 사용해 커피를 서비스하는 과정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7F70E2-A65B-4BA3-AEDB-3612F8C26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34"/>
          <a:stretch/>
        </p:blipFill>
        <p:spPr>
          <a:xfrm>
            <a:off x="1142511" y="2241012"/>
            <a:ext cx="7277100" cy="234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1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80920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sz="1500" b="1" dirty="0">
                <a:solidFill>
                  <a:srgbClr val="008000"/>
                </a:solidFill>
              </a:rPr>
              <a:t>[</a:t>
            </a:r>
            <a:r>
              <a:rPr lang="ko-KR" altLang="en-US" sz="1500" b="1" dirty="0">
                <a:solidFill>
                  <a:srgbClr val="008000"/>
                </a:solidFill>
              </a:rPr>
              <a:t>소스 </a:t>
            </a:r>
            <a:r>
              <a:rPr lang="en-US" altLang="ko-KR" sz="1500" b="1" dirty="0">
                <a:solidFill>
                  <a:srgbClr val="008000"/>
                </a:solidFill>
              </a:rPr>
              <a:t>8-13] </a:t>
            </a:r>
            <a:r>
              <a:rPr lang="ko-KR" altLang="en-US" sz="1500" b="1" dirty="0">
                <a:solidFill>
                  <a:srgbClr val="008000"/>
                </a:solidFill>
              </a:rPr>
              <a:t>여러 명의 주문을 받아 커피를 서비스하는 과정 </a:t>
            </a:r>
            <a:r>
              <a:rPr lang="en-US" altLang="ko-KR" sz="1500" b="1" dirty="0">
                <a:solidFill>
                  <a:srgbClr val="008000"/>
                </a:solidFill>
              </a:rPr>
              <a:t>(</a:t>
            </a:r>
            <a:r>
              <a:rPr lang="ko-KR" altLang="en-US" sz="1500" b="1" dirty="0">
                <a:solidFill>
                  <a:srgbClr val="008000"/>
                </a:solidFill>
              </a:rPr>
              <a:t>프로젝트명 </a:t>
            </a:r>
            <a:r>
              <a:rPr lang="en-US" altLang="ko-KR" sz="1500" b="1" dirty="0">
                <a:solidFill>
                  <a:srgbClr val="008000"/>
                </a:solidFill>
              </a:rPr>
              <a:t>: Project08_13)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DC80ADF-1669-499E-A8B4-A13F6D7C5A49}"/>
              </a:ext>
            </a:extLst>
          </p:cNvPr>
          <p:cNvGrpSpPr/>
          <p:nvPr/>
        </p:nvGrpSpPr>
        <p:grpSpPr>
          <a:xfrm>
            <a:off x="1115516" y="2186062"/>
            <a:ext cx="7200900" cy="4555306"/>
            <a:chOff x="1079562" y="2117949"/>
            <a:chExt cx="7200900" cy="455530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7CE3DA-1B8C-4099-B9DB-98873FE5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562" y="2117949"/>
              <a:ext cx="7200900" cy="3543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CF0BB1F-175B-4D9C-A4FF-9EB9D0292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4" b="41613"/>
            <a:stretch/>
          </p:blipFill>
          <p:spPr>
            <a:xfrm>
              <a:off x="1079562" y="5638837"/>
              <a:ext cx="7200900" cy="1034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16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80920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sz="1500" b="1" dirty="0">
                <a:solidFill>
                  <a:srgbClr val="008000"/>
                </a:solidFill>
              </a:rPr>
              <a:t>[</a:t>
            </a:r>
            <a:r>
              <a:rPr lang="ko-KR" altLang="en-US" sz="1500" b="1" dirty="0">
                <a:solidFill>
                  <a:srgbClr val="008000"/>
                </a:solidFill>
              </a:rPr>
              <a:t>소스 </a:t>
            </a:r>
            <a:r>
              <a:rPr lang="en-US" altLang="ko-KR" sz="1500" b="1" dirty="0">
                <a:solidFill>
                  <a:srgbClr val="008000"/>
                </a:solidFill>
              </a:rPr>
              <a:t>8-13] </a:t>
            </a:r>
            <a:r>
              <a:rPr lang="ko-KR" altLang="en-US" sz="1500" b="1" dirty="0">
                <a:solidFill>
                  <a:srgbClr val="008000"/>
                </a:solidFill>
              </a:rPr>
              <a:t>여러 명의 주문을 받아 커피를 서비스하는 과정 </a:t>
            </a:r>
            <a:r>
              <a:rPr lang="en-US" altLang="ko-KR" sz="1500" b="1" dirty="0">
                <a:solidFill>
                  <a:srgbClr val="008000"/>
                </a:solidFill>
              </a:rPr>
              <a:t>(</a:t>
            </a:r>
            <a:r>
              <a:rPr lang="ko-KR" altLang="en-US" sz="1500" b="1" dirty="0">
                <a:solidFill>
                  <a:srgbClr val="008000"/>
                </a:solidFill>
              </a:rPr>
              <a:t>프로젝트명 </a:t>
            </a:r>
            <a:r>
              <a:rPr lang="en-US" altLang="ko-KR" sz="1500" b="1" dirty="0">
                <a:solidFill>
                  <a:srgbClr val="008000"/>
                </a:solidFill>
              </a:rPr>
              <a:t>: Project08_13)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056F8D-FECA-4639-8FB4-5323AD04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32856"/>
            <a:ext cx="72199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41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80920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sz="1500" b="1" dirty="0">
                <a:solidFill>
                  <a:srgbClr val="008000"/>
                </a:solidFill>
              </a:rPr>
              <a:t>[</a:t>
            </a:r>
            <a:r>
              <a:rPr lang="ko-KR" altLang="en-US" sz="1500" b="1" dirty="0">
                <a:solidFill>
                  <a:srgbClr val="008000"/>
                </a:solidFill>
              </a:rPr>
              <a:t>소스 </a:t>
            </a:r>
            <a:r>
              <a:rPr lang="en-US" altLang="ko-KR" sz="1500" b="1" dirty="0">
                <a:solidFill>
                  <a:srgbClr val="008000"/>
                </a:solidFill>
              </a:rPr>
              <a:t>8-13] </a:t>
            </a:r>
            <a:r>
              <a:rPr lang="ko-KR" altLang="en-US" sz="1500" b="1" dirty="0">
                <a:solidFill>
                  <a:srgbClr val="008000"/>
                </a:solidFill>
              </a:rPr>
              <a:t>여러 명의 주문을 받아 커피를 서비스하는 과정 </a:t>
            </a:r>
            <a:r>
              <a:rPr lang="en-US" altLang="ko-KR" sz="1500" b="1" dirty="0">
                <a:solidFill>
                  <a:srgbClr val="008000"/>
                </a:solidFill>
              </a:rPr>
              <a:t>(</a:t>
            </a:r>
            <a:r>
              <a:rPr lang="ko-KR" altLang="en-US" sz="1500" b="1" dirty="0">
                <a:solidFill>
                  <a:srgbClr val="008000"/>
                </a:solidFill>
              </a:rPr>
              <a:t>프로젝트명 </a:t>
            </a:r>
            <a:r>
              <a:rPr lang="en-US" altLang="ko-KR" sz="1500" b="1" dirty="0">
                <a:solidFill>
                  <a:srgbClr val="008000"/>
                </a:solidFill>
              </a:rPr>
              <a:t>: Project08_13)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68D05-0D5A-4435-A23F-0954CEF4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12" y="2348880"/>
            <a:ext cx="72390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1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6F10B0E-9E7B-4F7B-8442-A81E7277135A}"/>
              </a:ext>
            </a:extLst>
          </p:cNvPr>
          <p:cNvSpPr/>
          <p:nvPr/>
        </p:nvSpPr>
        <p:spPr>
          <a:xfrm>
            <a:off x="863587" y="1844824"/>
            <a:ext cx="7740861" cy="360467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99288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C#</a:t>
            </a:r>
            <a:r>
              <a:rPr lang="ko-KR" altLang="en-US" dirty="0"/>
              <a:t>에서는 메서드의 이름을 대문자로 시작하며</a:t>
            </a:r>
            <a:r>
              <a:rPr lang="en-US" altLang="ko-KR" dirty="0"/>
              <a:t>, </a:t>
            </a:r>
            <a:r>
              <a:rPr lang="ko-KR" altLang="en-US" dirty="0"/>
              <a:t>중간에 대문자로 구분하는 방법을 사용하기를 권장한다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en-US" altLang="ko-KR" dirty="0" err="1"/>
              <a:t>coffee_machine</a:t>
            </a:r>
            <a:r>
              <a:rPr lang="en-US" altLang="ko-KR" dirty="0"/>
              <a:t>( ) </a:t>
            </a:r>
            <a:r>
              <a:rPr lang="ko-KR" altLang="en-US" dirty="0"/>
              <a:t>같은 이름보다는 </a:t>
            </a:r>
            <a:r>
              <a:rPr lang="en-US" altLang="ko-KR" dirty="0" err="1"/>
              <a:t>CoffeeMachine</a:t>
            </a:r>
            <a:r>
              <a:rPr lang="en-US" altLang="ko-KR" dirty="0"/>
              <a:t>( )</a:t>
            </a:r>
            <a:r>
              <a:rPr lang="ko-KR" altLang="en-US" dirty="0"/>
              <a:t>처럼 각 단어의 시작을 대문자로 사용하는 것이다</a:t>
            </a:r>
            <a:r>
              <a:rPr lang="en-US" altLang="ko-KR" dirty="0"/>
              <a:t>. </a:t>
            </a:r>
            <a:r>
              <a:rPr lang="ko-KR" altLang="en-US" dirty="0"/>
              <a:t>이를 파스칼 표기법이라고 부른다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C, C++, </a:t>
            </a:r>
            <a:r>
              <a:rPr lang="ko-KR" altLang="en-US" dirty="0"/>
              <a:t>자바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r>
              <a:rPr lang="ko-KR" altLang="en-US" dirty="0"/>
              <a:t> 등의 다른 언어에서는 메서드의 이름을 주로 소문자로 시작한다</a:t>
            </a:r>
            <a:r>
              <a:rPr lang="en-US" altLang="ko-KR" dirty="0"/>
              <a:t>. </a:t>
            </a:r>
            <a:r>
              <a:rPr lang="ko-KR" altLang="en-US" dirty="0"/>
              <a:t>물론 </a:t>
            </a:r>
            <a:r>
              <a:rPr lang="en-US" altLang="ko-KR" dirty="0"/>
              <a:t>C#</a:t>
            </a:r>
            <a:r>
              <a:rPr lang="ko-KR" altLang="en-US" dirty="0"/>
              <a:t>에서 메서드의 이름을 소문자로 시작하거나 중간에 </a:t>
            </a:r>
            <a:r>
              <a:rPr lang="ko-KR" altLang="en-US" dirty="0" err="1"/>
              <a:t>언더바</a:t>
            </a:r>
            <a:r>
              <a:rPr lang="en-US" altLang="ko-KR" dirty="0"/>
              <a:t>(  _  )</a:t>
            </a:r>
            <a:r>
              <a:rPr lang="ko-KR" altLang="en-US" dirty="0"/>
              <a:t>를 사용해도 오류가 발생하지는 않는다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3E51D8-49F8-40E9-B44E-ABE5C913CDCD}"/>
              </a:ext>
            </a:extLst>
          </p:cNvPr>
          <p:cNvSpPr/>
          <p:nvPr/>
        </p:nvSpPr>
        <p:spPr>
          <a:xfrm>
            <a:off x="863587" y="1844824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8D10F0-7457-47BB-95FF-BA3B1FA3D379}"/>
              </a:ext>
            </a:extLst>
          </p:cNvPr>
          <p:cNvSpPr/>
          <p:nvPr/>
        </p:nvSpPr>
        <p:spPr>
          <a:xfrm>
            <a:off x="2411760" y="1891571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파스칼 표기법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01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99288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메서드의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F6CABE-17BC-4E93-BC2E-83BDA15D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69975"/>
            <a:ext cx="746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14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메서드의 모양과 활용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메서드를 만들어 사용하면 반복적으로 코딩해야 할 내용을 한 번만 코딩해 두고 필요할 때마다 가져다 사용할 수 있다</a:t>
            </a:r>
            <a:r>
              <a:rPr lang="en-US" altLang="ko-KR" dirty="0"/>
              <a:t>. </a:t>
            </a:r>
            <a:r>
              <a:rPr lang="ko-KR" altLang="en-US" dirty="0"/>
              <a:t>일단 메서드로 만들어 놓으면 동일한 동작을 계속 수행하므로 내부 내용이 바뀔 일도 없다</a:t>
            </a:r>
            <a:r>
              <a:rPr lang="en-US" altLang="ko-KR" dirty="0"/>
              <a:t> (</a:t>
            </a:r>
            <a:r>
              <a:rPr lang="ko-KR" altLang="en-US" dirty="0"/>
              <a:t>커피 자판기의 커피는 재료가 달라지지 않는 한 늘 같은 맛이다</a:t>
            </a:r>
            <a:r>
              <a:rPr lang="en-US" altLang="ko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6AE4E-7C9D-43DF-9340-263BDCC58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428012"/>
            <a:ext cx="43624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06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메서드의 모양과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8-14] </a:t>
            </a:r>
            <a:r>
              <a:rPr lang="ko-KR" altLang="en-US" b="1" dirty="0">
                <a:solidFill>
                  <a:srgbClr val="008000"/>
                </a:solidFill>
              </a:rPr>
              <a:t>본격적인 메서드 사용 예 </a:t>
            </a:r>
            <a:r>
              <a:rPr lang="en-US" altLang="ko-KR" b="1" dirty="0">
                <a:solidFill>
                  <a:srgbClr val="008000"/>
                </a:solidFill>
              </a:rPr>
              <a:t>1 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Project08_14)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D6E0DB-A4AA-4CA0-B7A8-D68FC22446F7}"/>
              </a:ext>
            </a:extLst>
          </p:cNvPr>
          <p:cNvGrpSpPr/>
          <p:nvPr/>
        </p:nvGrpSpPr>
        <p:grpSpPr>
          <a:xfrm>
            <a:off x="1043608" y="2279292"/>
            <a:ext cx="7191934" cy="4030028"/>
            <a:chOff x="993267" y="2636912"/>
            <a:chExt cx="7191934" cy="40300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11A10E-1357-4ADE-939D-4E9BD3E1E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19" b="5501"/>
            <a:stretch/>
          </p:blipFill>
          <p:spPr>
            <a:xfrm>
              <a:off x="993267" y="2636912"/>
              <a:ext cx="7191934" cy="8640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56B453-5004-4EF4-8509-BB92A8A57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73" r="-1"/>
            <a:stretch/>
          </p:blipFill>
          <p:spPr>
            <a:xfrm>
              <a:off x="993267" y="3437965"/>
              <a:ext cx="7191933" cy="3228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872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E6B2F0D-79BB-420A-8660-89C8AFDD3F96}"/>
              </a:ext>
            </a:extLst>
          </p:cNvPr>
          <p:cNvSpPr/>
          <p:nvPr/>
        </p:nvSpPr>
        <p:spPr>
          <a:xfrm>
            <a:off x="827584" y="3846999"/>
            <a:ext cx="7931912" cy="2376264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02651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메서드의 모양과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8-14] </a:t>
            </a:r>
            <a:r>
              <a:rPr lang="ko-KR" altLang="en-US" b="1" dirty="0">
                <a:solidFill>
                  <a:srgbClr val="008000"/>
                </a:solidFill>
              </a:rPr>
              <a:t>본격적인 메서드 사용 예 </a:t>
            </a:r>
            <a:r>
              <a:rPr lang="en-US" altLang="ko-KR" b="1" dirty="0">
                <a:solidFill>
                  <a:srgbClr val="008000"/>
                </a:solidFill>
              </a:rPr>
              <a:t>1 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Project08_14)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 smtClean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dirty="0"/>
              <a:t>코드의 모듈화 </a:t>
            </a:r>
            <a:r>
              <a:rPr lang="en-US" altLang="ko-KR" sz="1600" dirty="0"/>
              <a:t>: </a:t>
            </a:r>
            <a:r>
              <a:rPr lang="ko-KR" altLang="en-US" sz="1600" dirty="0"/>
              <a:t>메서드를 기능별로 작성하여 필요한 기능만 조합할 수 있다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dirty="0"/>
              <a:t>코드의 간략화 </a:t>
            </a:r>
            <a:r>
              <a:rPr lang="en-US" altLang="ko-KR" sz="1600" dirty="0"/>
              <a:t>: </a:t>
            </a:r>
            <a:r>
              <a:rPr lang="ko-KR" altLang="en-US" sz="1600" dirty="0"/>
              <a:t>반복되는 문장을 밖으로 빼냄으로써</a:t>
            </a:r>
            <a:r>
              <a:rPr lang="en-US" altLang="ko-KR" sz="1600" dirty="0"/>
              <a:t> </a:t>
            </a:r>
            <a:r>
              <a:rPr lang="ko-KR" altLang="en-US" sz="1600" dirty="0"/>
              <a:t>소스 코드를 간결하게 만든다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dirty="0"/>
              <a:t>코드의 재사용성 </a:t>
            </a:r>
            <a:r>
              <a:rPr lang="en-US" altLang="ko-KR" sz="1600" dirty="0"/>
              <a:t>: </a:t>
            </a:r>
            <a:r>
              <a:rPr lang="ko-KR" altLang="en-US" sz="1600" dirty="0"/>
              <a:t>한번 작성한 메서드를 다시 사용할 수 있다</a:t>
            </a:r>
            <a:r>
              <a:rPr lang="en-US" altLang="ko-KR" sz="1600" dirty="0"/>
              <a:t>. </a:t>
            </a:r>
          </a:p>
          <a:p>
            <a:pPr lvl="1">
              <a:lnSpc>
                <a:spcPct val="150000"/>
              </a:lnSpc>
              <a:buClrTx/>
            </a:pPr>
            <a:r>
              <a:rPr lang="ko-KR" altLang="en-US" sz="1600" dirty="0"/>
              <a:t>코드의 수정 용이 </a:t>
            </a:r>
            <a:r>
              <a:rPr lang="en-US" altLang="ko-KR" sz="1600" dirty="0"/>
              <a:t>: </a:t>
            </a:r>
            <a:r>
              <a:rPr lang="ko-KR" altLang="en-US" sz="1600" dirty="0"/>
              <a:t>프로그램 오류를 수정하기가 쉽다</a:t>
            </a:r>
            <a:r>
              <a:rPr lang="en-US" altLang="ko-KR" sz="1600" dirty="0"/>
              <a:t>. 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1BD566-759D-4F63-BFBE-7086FA09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55236"/>
            <a:ext cx="7258050" cy="7429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0D87E4-7A27-4BE4-8E87-6706A27EEED8}"/>
              </a:ext>
            </a:extLst>
          </p:cNvPr>
          <p:cNvSpPr/>
          <p:nvPr/>
        </p:nvSpPr>
        <p:spPr>
          <a:xfrm>
            <a:off x="827584" y="3846999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7B035C-6BDC-4936-A9DF-ED0368FE66DB}"/>
              </a:ext>
            </a:extLst>
          </p:cNvPr>
          <p:cNvSpPr/>
          <p:nvPr/>
        </p:nvSpPr>
        <p:spPr>
          <a:xfrm>
            <a:off x="2339312" y="3902300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메서드 사용 시 장점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7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 </a:t>
            </a:r>
            <a:r>
              <a:rPr lang="ko-KR" altLang="en-US" sz="2000" dirty="0"/>
              <a:t>로또 복권을 추첨하는 거북이 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두 번째로 만들 프로그램은 로또 복권 추첨과 동일하게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45</a:t>
            </a:r>
            <a:r>
              <a:rPr lang="ko-KR" altLang="en-US" dirty="0"/>
              <a:t>까지의 숫자 중 거북이가 </a:t>
            </a:r>
            <a:r>
              <a:rPr lang="en-US" altLang="ko-KR" dirty="0"/>
              <a:t>6</a:t>
            </a:r>
            <a:r>
              <a:rPr lang="ko-KR" altLang="en-US" dirty="0"/>
              <a:t>개를 표현하는 프로그램이다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8A762D-A19F-44D1-B59D-C2A41B530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4904"/>
            <a:ext cx="3552259" cy="39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03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A8D469-64CA-43E3-BA63-0A34185FA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5952964" cy="44996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메서드의 모양과 활용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5038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메서드의 모양과 활용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8-7]</a:t>
            </a:r>
            <a:r>
              <a:rPr lang="ko-KR" altLang="en-US" dirty="0"/>
              <a:t>은 </a:t>
            </a:r>
            <a:r>
              <a:rPr lang="en-US" altLang="ko-KR" dirty="0"/>
              <a:t>Plus( ) </a:t>
            </a:r>
            <a:r>
              <a:rPr lang="ko-KR" altLang="en-US" dirty="0"/>
              <a:t>메서드를 정의하고 호출하는 과정을 잘 보여준다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Plus( ) </a:t>
            </a:r>
            <a:r>
              <a:rPr lang="ko-KR" altLang="en-US" dirty="0"/>
              <a:t>메서드는 매개 변수</a:t>
            </a:r>
            <a:r>
              <a:rPr lang="en-US" altLang="ko-KR" dirty="0"/>
              <a:t>(=</a:t>
            </a:r>
            <a:r>
              <a:rPr lang="ko-KR" altLang="en-US" dirty="0"/>
              <a:t>파라미터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 받는다</a:t>
            </a:r>
            <a:r>
              <a:rPr lang="en-US" altLang="ko-KR" dirty="0"/>
              <a:t>. Plus( ) </a:t>
            </a:r>
            <a:r>
              <a:rPr lang="ko-KR" altLang="en-US" dirty="0"/>
              <a:t>메서드를 호출할 때는 </a:t>
            </a:r>
            <a:r>
              <a:rPr lang="en-US" altLang="ko-KR" b="1" dirty="0">
                <a:solidFill>
                  <a:schemeClr val="accent1"/>
                </a:solidFill>
              </a:rPr>
              <a:t>Plus(</a:t>
            </a:r>
            <a:r>
              <a:rPr lang="ko-KR" altLang="en-US" b="1" dirty="0">
                <a:solidFill>
                  <a:schemeClr val="accent1"/>
                </a:solidFill>
              </a:rPr>
              <a:t>숫자</a:t>
            </a:r>
            <a:r>
              <a:rPr lang="en-US" altLang="ko-KR" b="1" dirty="0">
                <a:solidFill>
                  <a:schemeClr val="accent1"/>
                </a:solidFill>
              </a:rPr>
              <a:t>1, </a:t>
            </a:r>
            <a:r>
              <a:rPr lang="ko-KR" altLang="en-US" b="1" dirty="0">
                <a:solidFill>
                  <a:schemeClr val="accent1"/>
                </a:solidFill>
              </a:rPr>
              <a:t>숫자</a:t>
            </a:r>
            <a:r>
              <a:rPr lang="en-US" altLang="ko-KR" b="1" dirty="0">
                <a:solidFill>
                  <a:schemeClr val="accent1"/>
                </a:solidFill>
              </a:rPr>
              <a:t>2)</a:t>
            </a:r>
            <a:r>
              <a:rPr lang="ko-KR" altLang="en-US" dirty="0"/>
              <a:t>와 같은 형식으로 호출해야 한다</a:t>
            </a:r>
            <a:r>
              <a:rPr lang="en-US" altLang="ko-KR" dirty="0"/>
              <a:t>. Plus( ) </a:t>
            </a:r>
            <a:r>
              <a:rPr lang="ko-KR" altLang="en-US" dirty="0"/>
              <a:t>메서드에서 처리된 결과의 </a:t>
            </a:r>
            <a:r>
              <a:rPr lang="ko-KR" altLang="en-US" dirty="0" err="1"/>
              <a:t>반환값은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int</a:t>
            </a:r>
            <a:r>
              <a:rPr lang="ko-KR" altLang="en-US" dirty="0"/>
              <a:t>형이다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return </a:t>
            </a:r>
            <a:r>
              <a:rPr lang="ko-KR" altLang="en-US" dirty="0"/>
              <a:t>뒤에 정수형을 돌려줘야 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</a:pPr>
            <a:r>
              <a:rPr lang="ko-KR" altLang="en-US" dirty="0"/>
              <a:t>메서드 호출 </a:t>
            </a:r>
            <a:r>
              <a:rPr lang="en-US" altLang="ko-KR" dirty="0"/>
              <a:t>- Plus(100, 200)</a:t>
            </a:r>
            <a:r>
              <a:rPr lang="ko-KR" altLang="en-US" dirty="0"/>
              <a:t>으로 메서드를 호출하면 </a:t>
            </a:r>
            <a:r>
              <a:rPr lang="en-US" altLang="ko-KR" dirty="0"/>
              <a:t>100</a:t>
            </a:r>
            <a:r>
              <a:rPr lang="ko-KR" altLang="en-US" dirty="0"/>
              <a:t>과 </a:t>
            </a:r>
            <a:r>
              <a:rPr lang="en-US" altLang="ko-KR" dirty="0"/>
              <a:t>200</a:t>
            </a:r>
            <a:r>
              <a:rPr lang="ko-KR" altLang="en-US" dirty="0"/>
              <a:t>이라는 숫자를 가지고 </a:t>
            </a:r>
            <a:r>
              <a:rPr lang="en-US" altLang="ko-KR" dirty="0"/>
              <a:t>Plus( ) </a:t>
            </a:r>
            <a:r>
              <a:rPr lang="ko-KR" altLang="en-US" dirty="0"/>
              <a:t>메서드를 호출한다</a:t>
            </a:r>
            <a:r>
              <a:rPr lang="en-US" altLang="ko-KR" dirty="0"/>
              <a:t>. </a:t>
            </a:r>
            <a:r>
              <a:rPr lang="ko-KR" altLang="en-US" dirty="0"/>
              <a:t>그때 </a:t>
            </a:r>
            <a:r>
              <a:rPr lang="en-US" altLang="ko-KR" dirty="0"/>
              <a:t>Plus( ) </a:t>
            </a:r>
            <a:r>
              <a:rPr lang="ko-KR" altLang="en-US" dirty="0"/>
              <a:t>메서드의 매개 변수인 </a:t>
            </a:r>
            <a:r>
              <a:rPr lang="en-US" altLang="ko-KR" dirty="0"/>
              <a:t>v1</a:t>
            </a:r>
            <a:r>
              <a:rPr lang="ko-KR" altLang="en-US" dirty="0"/>
              <a:t>에는 </a:t>
            </a:r>
            <a:r>
              <a:rPr lang="en-US" altLang="ko-KR" dirty="0"/>
              <a:t>100</a:t>
            </a:r>
            <a:r>
              <a:rPr lang="ko-KR" altLang="en-US" dirty="0"/>
              <a:t>이</a:t>
            </a:r>
            <a:r>
              <a:rPr lang="en-US" altLang="ko-KR" dirty="0"/>
              <a:t>, v2</a:t>
            </a:r>
            <a:r>
              <a:rPr lang="ko-KR" altLang="en-US" dirty="0"/>
              <a:t>에는 </a:t>
            </a:r>
            <a:r>
              <a:rPr lang="en-US" altLang="ko-KR" dirty="0"/>
              <a:t>200</a:t>
            </a:r>
            <a:r>
              <a:rPr lang="ko-KR" altLang="en-US" dirty="0"/>
              <a:t>이 차례대로 할당된다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</a:pPr>
            <a:r>
              <a:rPr lang="ko-KR" altLang="en-US" dirty="0"/>
              <a:t>메서드 실행 </a:t>
            </a:r>
            <a:r>
              <a:rPr lang="en-US" altLang="ko-KR" dirty="0"/>
              <a:t>- Plus( ) </a:t>
            </a:r>
            <a:r>
              <a:rPr lang="ko-KR" altLang="en-US" dirty="0"/>
              <a:t>메서드의 내용을 보면 </a:t>
            </a:r>
            <a:r>
              <a:rPr lang="en-US" altLang="ko-KR" dirty="0"/>
              <a:t>v1</a:t>
            </a:r>
            <a:r>
              <a:rPr lang="ko-KR" altLang="en-US" dirty="0"/>
              <a:t>과 </a:t>
            </a:r>
            <a:r>
              <a:rPr lang="en-US" altLang="ko-KR" dirty="0"/>
              <a:t>v2</a:t>
            </a:r>
            <a:r>
              <a:rPr lang="ko-KR" altLang="en-US" dirty="0"/>
              <a:t>를 더해 </a:t>
            </a:r>
            <a:r>
              <a:rPr lang="en-US" altLang="ko-KR" dirty="0"/>
              <a:t>result</a:t>
            </a:r>
            <a:r>
              <a:rPr lang="ko-KR" altLang="en-US" dirty="0"/>
              <a:t>에 대입시킨 후</a:t>
            </a:r>
            <a:r>
              <a:rPr lang="en-US" altLang="ko-KR" dirty="0"/>
              <a:t>, return result </a:t>
            </a:r>
            <a:r>
              <a:rPr lang="ko-KR" altLang="en-US" dirty="0"/>
              <a:t>문장에 의 해 해당 메서드를 호출했던 곳으로 돌아간다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</a:pPr>
            <a:r>
              <a:rPr lang="ko-KR" altLang="en-US" dirty="0"/>
              <a:t>결과 반환 </a:t>
            </a:r>
            <a:r>
              <a:rPr lang="en-US" altLang="ko-KR" dirty="0"/>
              <a:t>- </a:t>
            </a:r>
            <a:r>
              <a:rPr lang="ko-KR" altLang="en-US" dirty="0"/>
              <a:t>메서드를 실행하여 얻은 결과값인 </a:t>
            </a:r>
            <a:r>
              <a:rPr lang="en-US" altLang="ko-KR" dirty="0"/>
              <a:t>result </a:t>
            </a:r>
            <a:r>
              <a:rPr lang="ko-KR" altLang="en-US" dirty="0"/>
              <a:t>값</a:t>
            </a:r>
            <a:r>
              <a:rPr lang="en-US" altLang="ko-KR" dirty="0"/>
              <a:t>(300)</a:t>
            </a:r>
            <a:r>
              <a:rPr lang="ko-KR" altLang="en-US" dirty="0"/>
              <a:t>을 </a:t>
            </a:r>
            <a:r>
              <a:rPr lang="en-US" altLang="ko-KR" dirty="0"/>
              <a:t>Plus( ) </a:t>
            </a:r>
            <a:r>
              <a:rPr lang="ko-KR" altLang="en-US" dirty="0"/>
              <a:t>메서드를 호출했던 곳으로 돌려준다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6850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메서드의 모양과 활용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3"/>
            </a:pPr>
            <a:r>
              <a:rPr lang="ko-KR" altLang="en-US" dirty="0" err="1"/>
              <a:t>반환값</a:t>
            </a:r>
            <a:r>
              <a:rPr lang="ko-KR" altLang="en-US" dirty="0"/>
              <a:t> 대입 </a:t>
            </a:r>
            <a:r>
              <a:rPr lang="en-US" altLang="ko-KR" dirty="0"/>
              <a:t>- result </a:t>
            </a:r>
            <a:r>
              <a:rPr lang="ko-KR" altLang="en-US" dirty="0"/>
              <a:t>값 </a:t>
            </a:r>
            <a:r>
              <a:rPr lang="en-US" altLang="ko-KR" dirty="0"/>
              <a:t>300</a:t>
            </a:r>
            <a:r>
              <a:rPr lang="ko-KR" altLang="en-US" dirty="0"/>
              <a:t>을 변수 </a:t>
            </a:r>
            <a:r>
              <a:rPr lang="en-US" altLang="ko-KR" dirty="0"/>
              <a:t>hap</a:t>
            </a:r>
            <a:r>
              <a:rPr lang="ko-KR" altLang="en-US" dirty="0"/>
              <a:t>에 대입한다</a:t>
            </a:r>
            <a:r>
              <a:rPr lang="en-US" altLang="ko-KR" dirty="0"/>
              <a:t>. </a:t>
            </a:r>
            <a:r>
              <a:rPr lang="ko-KR" altLang="en-US" dirty="0"/>
              <a:t>여기서 기억할 것은</a:t>
            </a:r>
            <a:r>
              <a:rPr lang="en-US" altLang="ko-KR" dirty="0"/>
              <a:t>, Plus(100, 200)</a:t>
            </a:r>
            <a:r>
              <a:rPr lang="ko-KR" altLang="en-US" dirty="0"/>
              <a:t>의 결과를 </a:t>
            </a:r>
            <a:r>
              <a:rPr lang="en-US" altLang="ko-KR" dirty="0"/>
              <a:t>hap</a:t>
            </a:r>
            <a:r>
              <a:rPr lang="ko-KR" altLang="en-US" dirty="0"/>
              <a:t>에 넣어야 하므로 </a:t>
            </a:r>
            <a:r>
              <a:rPr lang="en-US" altLang="ko-KR" dirty="0"/>
              <a:t>hap</a:t>
            </a:r>
            <a:r>
              <a:rPr lang="ko-KR" altLang="en-US" dirty="0"/>
              <a:t>의 데이터 형식과 </a:t>
            </a:r>
            <a:r>
              <a:rPr lang="en-US" altLang="ko-KR" dirty="0"/>
              <a:t>Plus( ) </a:t>
            </a:r>
            <a:r>
              <a:rPr lang="ko-KR" altLang="en-US" dirty="0"/>
              <a:t>메서드의 데이터 형식이 같아야 한다는 점이다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/>
              <a:t>8-7]</a:t>
            </a:r>
            <a:r>
              <a:rPr lang="ko-KR" altLang="en-US" dirty="0"/>
              <a:t>이 좀 복잡하다면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8-8]</a:t>
            </a:r>
            <a:r>
              <a:rPr lang="ko-KR" altLang="en-US" dirty="0"/>
              <a:t>처럼 간단히 표현할 수도 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39766-8D31-46E8-8E17-255B01B12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73016"/>
            <a:ext cx="4305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75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메서드의 모양과 활용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8-15] </a:t>
            </a:r>
            <a:r>
              <a:rPr lang="ko-KR" altLang="en-US" b="1" dirty="0">
                <a:solidFill>
                  <a:srgbClr val="008000"/>
                </a:solidFill>
              </a:rPr>
              <a:t>본격적인 메서드 사용 예 </a:t>
            </a:r>
            <a:r>
              <a:rPr lang="en-US" altLang="ko-KR" b="1" dirty="0">
                <a:solidFill>
                  <a:srgbClr val="008000"/>
                </a:solidFill>
              </a:rPr>
              <a:t>2 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Project08_15)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C3A7550-206E-4CCF-BA7E-3C7E75A26B33}"/>
              </a:ext>
            </a:extLst>
          </p:cNvPr>
          <p:cNvGrpSpPr/>
          <p:nvPr/>
        </p:nvGrpSpPr>
        <p:grpSpPr>
          <a:xfrm>
            <a:off x="1070503" y="2348880"/>
            <a:ext cx="7181850" cy="3830170"/>
            <a:chOff x="1061538" y="2996952"/>
            <a:chExt cx="7181850" cy="38301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F2A9C1-E89B-415D-A964-2313119E1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7" r="803"/>
            <a:stretch/>
          </p:blipFill>
          <p:spPr>
            <a:xfrm>
              <a:off x="1061538" y="2996952"/>
              <a:ext cx="7181850" cy="13335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E4D944-D724-4A70-82A0-43DE2165E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1538" y="4312522"/>
              <a:ext cx="7181850" cy="251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369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메서드의 모양과 활용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8-15] </a:t>
            </a:r>
            <a:r>
              <a:rPr lang="ko-KR" altLang="en-US" b="1" dirty="0">
                <a:solidFill>
                  <a:srgbClr val="008000"/>
                </a:solidFill>
              </a:rPr>
              <a:t>본격적인 메서드 사용 예 </a:t>
            </a:r>
            <a:r>
              <a:rPr lang="en-US" altLang="ko-KR" b="1" dirty="0">
                <a:solidFill>
                  <a:srgbClr val="008000"/>
                </a:solidFill>
              </a:rPr>
              <a:t>2 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Project08_15)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BD00D3-A4DC-4026-87BB-E5F45E0C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768752" cy="43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35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메서드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메서드의 모양과 활용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8-15] </a:t>
            </a:r>
            <a:r>
              <a:rPr lang="ko-KR" altLang="en-US" b="1" dirty="0">
                <a:solidFill>
                  <a:srgbClr val="008000"/>
                </a:solidFill>
              </a:rPr>
              <a:t>본격적인 메서드 사용 예 </a:t>
            </a:r>
            <a:r>
              <a:rPr lang="en-US" altLang="ko-KR" b="1" dirty="0">
                <a:solidFill>
                  <a:srgbClr val="008000"/>
                </a:solidFill>
              </a:rPr>
              <a:t>2 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Project08_15)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45B4F8-ACEA-4FF8-B5F9-A17C8ABD9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4"/>
          <a:stretch/>
        </p:blipFill>
        <p:spPr>
          <a:xfrm>
            <a:off x="1043608" y="2348880"/>
            <a:ext cx="7248525" cy="20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33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j-ea"/>
              </a:rPr>
              <a:t>지역 변수와 전역 변수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367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지역 변수와 전역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지역 변수와 전역 변수의 이해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지역 변수란 말 그대로 한정된 지역</a:t>
            </a:r>
            <a:r>
              <a:rPr lang="en-US" altLang="ko-KR" dirty="0"/>
              <a:t>(Local)</a:t>
            </a:r>
            <a:r>
              <a:rPr lang="ko-KR" altLang="en-US" dirty="0"/>
              <a:t>에서만 사용되는 변수이며</a:t>
            </a:r>
            <a:r>
              <a:rPr lang="en-US" altLang="ko-KR" dirty="0"/>
              <a:t>, </a:t>
            </a:r>
            <a:r>
              <a:rPr lang="ko-KR" altLang="en-US" dirty="0"/>
              <a:t>전역 변수란 프로그램 전체</a:t>
            </a:r>
            <a:r>
              <a:rPr lang="en-US" altLang="ko-KR" dirty="0"/>
              <a:t>(Global)</a:t>
            </a:r>
            <a:r>
              <a:rPr lang="ko-KR" altLang="en-US" dirty="0"/>
              <a:t>에서 사용되는 변수이다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❶을 보면</a:t>
            </a:r>
            <a:r>
              <a:rPr lang="en-US" altLang="ko-KR" dirty="0"/>
              <a:t>, </a:t>
            </a:r>
            <a:r>
              <a:rPr lang="ko-KR" altLang="en-US" dirty="0"/>
              <a:t>지역 변수 </a:t>
            </a:r>
            <a:r>
              <a:rPr lang="en-US" altLang="ko-KR" dirty="0"/>
              <a:t>a</a:t>
            </a:r>
            <a:r>
              <a:rPr lang="ko-KR" altLang="en-US" dirty="0"/>
              <a:t>는 현재 메서드</a:t>
            </a:r>
            <a:r>
              <a:rPr lang="en-US" altLang="ko-KR" dirty="0"/>
              <a:t>1 </a:t>
            </a:r>
            <a:r>
              <a:rPr lang="ko-KR" altLang="en-US" dirty="0"/>
              <a:t>안에 선언되어 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/>
              <a:t>a</a:t>
            </a:r>
            <a:r>
              <a:rPr lang="ko-KR" altLang="en-US" dirty="0"/>
              <a:t>는 메서드</a:t>
            </a:r>
            <a:r>
              <a:rPr lang="en-US" altLang="ko-KR" dirty="0"/>
              <a:t>1 </a:t>
            </a:r>
            <a:r>
              <a:rPr lang="ko-KR" altLang="en-US" dirty="0"/>
              <a:t>안에서만 사용될 수 있고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2</a:t>
            </a:r>
            <a:r>
              <a:rPr lang="ko-KR" altLang="en-US" dirty="0"/>
              <a:t>에서는 </a:t>
            </a:r>
            <a:r>
              <a:rPr lang="en-US" altLang="ko-KR" dirty="0"/>
              <a:t>a</a:t>
            </a:r>
            <a:r>
              <a:rPr lang="ko-KR" altLang="en-US" dirty="0"/>
              <a:t>의 존재 자체를 알지 못한다</a:t>
            </a:r>
            <a:r>
              <a:rPr lang="en-US" altLang="ko-KR" dirty="0"/>
              <a:t>.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4DF027-3F19-4686-9C3F-8031B878B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610198"/>
            <a:ext cx="5390487" cy="30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77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지역 변수와 전역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지역 변수와 전역 변수의 이해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❷는 전역 변수 </a:t>
            </a:r>
            <a:r>
              <a:rPr lang="en-US" altLang="ko-KR" dirty="0"/>
              <a:t>b</a:t>
            </a:r>
            <a:r>
              <a:rPr lang="ko-KR" altLang="en-US" dirty="0"/>
              <a:t>의 범위 를 보여준다</a:t>
            </a:r>
            <a:r>
              <a:rPr lang="en-US" altLang="ko-KR" dirty="0"/>
              <a:t>. b</a:t>
            </a:r>
            <a:r>
              <a:rPr lang="ko-KR" altLang="en-US" dirty="0"/>
              <a:t>는 메서드</a:t>
            </a:r>
            <a:r>
              <a:rPr lang="en-US" altLang="ko-KR" dirty="0"/>
              <a:t>(</a:t>
            </a:r>
            <a:r>
              <a:rPr lang="ko-KR" altLang="en-US" dirty="0"/>
              <a:t>메서드</a:t>
            </a:r>
            <a:r>
              <a:rPr lang="en-US" altLang="ko-KR" dirty="0"/>
              <a:t>1, </a:t>
            </a:r>
            <a:r>
              <a:rPr lang="ko-KR" altLang="en-US" dirty="0"/>
              <a:t>메서드</a:t>
            </a:r>
            <a:r>
              <a:rPr lang="en-US" altLang="ko-KR" dirty="0"/>
              <a:t>2) </a:t>
            </a:r>
            <a:r>
              <a:rPr lang="ko-KR" altLang="en-US" dirty="0"/>
              <a:t>안이 아니라 바깥에 선언되어 있으므로 모든 메서드에 서 </a:t>
            </a:r>
            <a:r>
              <a:rPr lang="en-US" altLang="ko-KR" dirty="0"/>
              <a:t>b</a:t>
            </a:r>
            <a:r>
              <a:rPr lang="ko-KR" altLang="en-US" dirty="0"/>
              <a:t>의 존재를 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간혹 지역 변수와 전역 변수의 이름이 같을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이때는 메서드 내에 변수가 정의되어 있는가를 확인해보면 간단히 구분할 수 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34B61-D7BD-41D4-A12C-B3B74FAEB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65" y="3501008"/>
            <a:ext cx="75628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41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49A6F8C-DCCC-4856-9037-BD317001E8DC}"/>
              </a:ext>
            </a:extLst>
          </p:cNvPr>
          <p:cNvSpPr/>
          <p:nvPr/>
        </p:nvSpPr>
        <p:spPr>
          <a:xfrm>
            <a:off x="752461" y="2005546"/>
            <a:ext cx="7931912" cy="2935621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지역 변수와 전역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89EBA9-16F8-40F5-95B5-6806E46FDC2D}"/>
              </a:ext>
            </a:extLst>
          </p:cNvPr>
          <p:cNvSpPr/>
          <p:nvPr/>
        </p:nvSpPr>
        <p:spPr>
          <a:xfrm>
            <a:off x="752461" y="2005547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1A8892-4337-4C4F-9BD2-73FBCBB56E86}"/>
              </a:ext>
            </a:extLst>
          </p:cNvPr>
          <p:cNvSpPr/>
          <p:nvPr/>
        </p:nvSpPr>
        <p:spPr>
          <a:xfrm>
            <a:off x="2232069" y="2052294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인스턴스 변수</a:t>
            </a:r>
            <a:r>
              <a:rPr lang="en-US" altLang="ko-KR" sz="1600" b="1" dirty="0">
                <a:solidFill>
                  <a:srgbClr val="008000"/>
                </a:solidFill>
              </a:rPr>
              <a:t>, </a:t>
            </a:r>
            <a:r>
              <a:rPr lang="ko-KR" altLang="en-US" sz="1600" b="1" dirty="0">
                <a:solidFill>
                  <a:srgbClr val="008000"/>
                </a:solidFill>
              </a:rPr>
              <a:t>클래스 변수</a:t>
            </a:r>
            <a:r>
              <a:rPr lang="en-US" altLang="ko-KR" sz="1600" b="1" dirty="0">
                <a:solidFill>
                  <a:srgbClr val="008000"/>
                </a:solidFill>
              </a:rPr>
              <a:t>, </a:t>
            </a:r>
            <a:r>
              <a:rPr lang="ko-KR" altLang="en-US" sz="1600" b="1" dirty="0">
                <a:solidFill>
                  <a:srgbClr val="008000"/>
                </a:solidFill>
              </a:rPr>
              <a:t>전역 변수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지역 변수와 전역 변수의 이해</a:t>
            </a:r>
            <a:endParaRPr lang="en-US" altLang="ko-KR" sz="2000" dirty="0"/>
          </a:p>
          <a:p>
            <a:pPr marL="514350" indent="-514350">
              <a:buFont typeface="+mj-lt"/>
              <a:buAutoNum type="romanUcPeriod"/>
            </a:pPr>
            <a:endParaRPr lang="en-US" altLang="ko-KR" sz="2000" dirty="0"/>
          </a:p>
          <a:p>
            <a:pPr marL="514350" indent="-514350">
              <a:buFont typeface="+mj-lt"/>
              <a:buAutoNum type="romanUcPeriod"/>
            </a:pPr>
            <a:endParaRPr lang="en-US" altLang="ko-KR" sz="2000" dirty="0"/>
          </a:p>
          <a:p>
            <a:pPr marL="285750" lvl="2" indent="0">
              <a:lnSpc>
                <a:spcPct val="150000"/>
              </a:lnSpc>
              <a:buNone/>
            </a:pPr>
            <a:r>
              <a:rPr lang="ko-KR" altLang="en-US" dirty="0"/>
              <a:t>전역 변수와 비슷한 개념으로 인스턴스 변수</a:t>
            </a:r>
            <a:r>
              <a:rPr lang="en-US" altLang="ko-KR" dirty="0"/>
              <a:t>(Instance Variable), </a:t>
            </a:r>
            <a:r>
              <a:rPr lang="ko-KR" altLang="en-US" dirty="0"/>
              <a:t>클래스 변수</a:t>
            </a:r>
            <a:r>
              <a:rPr lang="en-US" altLang="ko-KR" dirty="0"/>
              <a:t>(Class Variable), </a:t>
            </a:r>
            <a:r>
              <a:rPr lang="ko-KR" altLang="en-US" dirty="0"/>
              <a:t>필드</a:t>
            </a:r>
            <a:r>
              <a:rPr lang="en-US" altLang="ko-KR" dirty="0"/>
              <a:t>(Field)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  <a:r>
              <a:rPr lang="ko-KR" altLang="en-US" dirty="0"/>
              <a:t>아직 객체지향에 대해 배우지 않아서 이를 구분하긴 어렵다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이번 장에서는 다른 프로그래밍 언어와 공통되도록 메서드 밖에서 선언하는 변수를 전역 변수라 부르겠다</a:t>
            </a:r>
            <a:r>
              <a:rPr lang="en-US" altLang="ko-KR" dirty="0"/>
              <a:t>. </a:t>
            </a:r>
            <a:r>
              <a:rPr lang="ko-KR" altLang="en-US" dirty="0"/>
              <a:t>참고로 전역 변수 앞에는 </a:t>
            </a:r>
            <a:r>
              <a:rPr lang="en-US" altLang="ko-KR" dirty="0"/>
              <a:t>static </a:t>
            </a:r>
            <a:r>
              <a:rPr lang="ko-KR" altLang="en-US" dirty="0"/>
              <a:t>키워드가 항상 붙는다</a:t>
            </a:r>
            <a:r>
              <a:rPr lang="en-US" altLang="ko-KR" dirty="0"/>
              <a:t>. </a:t>
            </a:r>
            <a:r>
              <a:rPr lang="ko-KR" altLang="en-US" dirty="0"/>
              <a:t>일단 </a:t>
            </a:r>
            <a:r>
              <a:rPr lang="en-US" altLang="ko-KR" dirty="0"/>
              <a:t>C#</a:t>
            </a:r>
            <a:r>
              <a:rPr lang="ko-KR" altLang="en-US" dirty="0"/>
              <a:t>의 전역 변수 앞에는 </a:t>
            </a:r>
            <a:r>
              <a:rPr lang="en-US" altLang="ko-KR" dirty="0"/>
              <a:t>static</a:t>
            </a:r>
            <a:r>
              <a:rPr lang="ko-KR" altLang="en-US" dirty="0"/>
              <a:t>이 붙는다고 기억해 두자</a:t>
            </a:r>
            <a:endParaRPr lang="en-US" altLang="ko-KR" dirty="0"/>
          </a:p>
          <a:p>
            <a:pPr marL="285750" lvl="2" indent="0">
              <a:buNone/>
            </a:pP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134662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j-ea"/>
              </a:rPr>
              <a:t>문자열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837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지역 변수와 전역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지역 변수와 전역 변수의 비교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8-16] </a:t>
            </a:r>
            <a:r>
              <a:rPr lang="ko-KR" altLang="en-US" b="1" dirty="0">
                <a:solidFill>
                  <a:srgbClr val="008000"/>
                </a:solidFill>
              </a:rPr>
              <a:t>지역 변수와 전역 변수의 비교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Project08_16)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65A45A-8E90-4618-8BD6-AA179A29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6744469" cy="43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48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err="1">
                <a:latin typeface="+mj-ea"/>
              </a:rPr>
              <a:t>반환값과</a:t>
            </a:r>
            <a:r>
              <a:rPr lang="ko-KR" altLang="en-US" sz="4000" dirty="0">
                <a:latin typeface="+mj-ea"/>
              </a:rPr>
              <a:t> 매개 변수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660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메서드를 사용하다 보면 실행 후 처리된 값을 반환할 때도 있고</a:t>
            </a:r>
            <a:r>
              <a:rPr lang="en-US" altLang="ko-KR" dirty="0"/>
              <a:t>, </a:t>
            </a:r>
            <a:r>
              <a:rPr lang="ko-KR" altLang="en-US" dirty="0"/>
              <a:t>그렇지 않을 때도 있다</a:t>
            </a:r>
            <a:r>
              <a:rPr lang="en-US" altLang="ko-KR" dirty="0"/>
              <a:t>. </a:t>
            </a:r>
            <a:r>
              <a:rPr lang="ko-KR" altLang="en-US" dirty="0"/>
              <a:t>값을 반환하는 메서드를 사용하는 경우에는 </a:t>
            </a:r>
            <a:r>
              <a:rPr lang="ko-KR" altLang="en-US" b="1" dirty="0">
                <a:solidFill>
                  <a:schemeClr val="accent1"/>
                </a:solidFill>
              </a:rPr>
              <a:t>반환될 값의 데이터형</a:t>
            </a:r>
            <a:r>
              <a:rPr lang="ko-KR" altLang="en-US" dirty="0"/>
              <a:t>으로 메서드를 선언해야 하고 반환될 값이 없는 경우라면 </a:t>
            </a:r>
            <a:r>
              <a:rPr lang="en-US" altLang="ko-KR" b="1" dirty="0">
                <a:solidFill>
                  <a:schemeClr val="accent1"/>
                </a:solidFill>
              </a:rPr>
              <a:t>void</a:t>
            </a:r>
            <a:r>
              <a:rPr lang="ko-KR" altLang="en-US" dirty="0"/>
              <a:t>형으로 메서드를 선언해야 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 err="1">
                <a:solidFill>
                  <a:schemeClr val="accent1"/>
                </a:solidFill>
              </a:rPr>
              <a:t>반환값이</a:t>
            </a:r>
            <a:r>
              <a:rPr lang="ko-KR" altLang="en-US" b="1" dirty="0">
                <a:solidFill>
                  <a:schemeClr val="accent1"/>
                </a:solidFill>
              </a:rPr>
              <a:t> 있는 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메서드를 실행한 후에 나온 결과값은 메서드의 데이터형을 따른다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b="1" dirty="0">
                <a:solidFill>
                  <a:schemeClr val="accent1"/>
                </a:solidFill>
              </a:rPr>
              <a:t>int </a:t>
            </a:r>
            <a:r>
              <a:rPr lang="ko-KR" altLang="en-US" b="1" dirty="0">
                <a:solidFill>
                  <a:schemeClr val="accent1"/>
                </a:solidFill>
              </a:rPr>
              <a:t>메서드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이름</a:t>
            </a:r>
            <a:r>
              <a:rPr lang="en-US" altLang="ko-KR" b="1" dirty="0">
                <a:solidFill>
                  <a:schemeClr val="accent1"/>
                </a:solidFill>
              </a:rPr>
              <a:t>( )</a:t>
            </a:r>
            <a:r>
              <a:rPr lang="ko-KR" altLang="en-US" dirty="0"/>
              <a:t>으로 메서드를 정의했다면</a:t>
            </a:r>
            <a:r>
              <a:rPr lang="en-US" altLang="ko-KR" dirty="0"/>
              <a:t>, </a:t>
            </a:r>
            <a:r>
              <a:rPr lang="ko-KR" altLang="en-US" dirty="0"/>
              <a:t>메서드의 결과 역시 정수형 변수나 </a:t>
            </a:r>
            <a:r>
              <a:rPr lang="ko-KR" altLang="en-US" dirty="0" err="1"/>
              <a:t>정수값이어야</a:t>
            </a:r>
            <a:r>
              <a:rPr lang="ko-KR" altLang="en-US" dirty="0"/>
              <a:t> 하며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chemeClr val="accent1"/>
                </a:solidFill>
              </a:rPr>
              <a:t>return </a:t>
            </a:r>
            <a:r>
              <a:rPr lang="ko-KR" altLang="en-US" b="1" dirty="0">
                <a:solidFill>
                  <a:schemeClr val="accent1"/>
                </a:solidFill>
              </a:rPr>
              <a:t>정수형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변수 </a:t>
            </a:r>
            <a:r>
              <a:rPr lang="ko-KR" altLang="en-US" dirty="0"/>
              <a:t>또는 </a:t>
            </a:r>
            <a:r>
              <a:rPr lang="en-US" altLang="ko-KR" b="1" dirty="0">
                <a:solidFill>
                  <a:schemeClr val="accent1"/>
                </a:solidFill>
              </a:rPr>
              <a:t>return </a:t>
            </a:r>
            <a:r>
              <a:rPr lang="ko-KR" altLang="en-US" b="1" dirty="0" err="1">
                <a:solidFill>
                  <a:schemeClr val="accent1"/>
                </a:solidFill>
              </a:rPr>
              <a:t>정수값</a:t>
            </a:r>
            <a:r>
              <a:rPr lang="ko-KR" altLang="en-US" dirty="0" err="1"/>
              <a:t>으로</a:t>
            </a:r>
            <a:r>
              <a:rPr lang="ko-KR" altLang="en-US" dirty="0"/>
              <a:t> 표현해야 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7532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8869F5-4999-48B6-86A3-099FA370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58578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0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 err="1">
                <a:solidFill>
                  <a:schemeClr val="accent1"/>
                </a:solidFill>
              </a:rPr>
              <a:t>반환값이</a:t>
            </a:r>
            <a:r>
              <a:rPr lang="ko-KR" altLang="en-US" b="1" dirty="0">
                <a:solidFill>
                  <a:schemeClr val="accent1"/>
                </a:solidFill>
              </a:rPr>
              <a:t> 없는 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메서드를 실행했을 때 돌려줄 값이 없는 경우에는 메서드의 데이터형을 </a:t>
            </a:r>
            <a:r>
              <a:rPr lang="en-US" altLang="ko-KR" b="1" dirty="0">
                <a:solidFill>
                  <a:schemeClr val="accent1"/>
                </a:solidFill>
              </a:rPr>
              <a:t>void</a:t>
            </a:r>
            <a:r>
              <a:rPr lang="ko-KR" altLang="en-US" dirty="0"/>
              <a:t>로 쓰면 된다</a:t>
            </a:r>
            <a:r>
              <a:rPr lang="en-US" altLang="ko-KR" dirty="0"/>
              <a:t>. void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chemeClr val="accent1"/>
                </a:solidFill>
              </a:rPr>
              <a:t>아무것도 반환할 것이 없다</a:t>
            </a:r>
            <a:r>
              <a:rPr lang="ko-KR" altLang="en-US" dirty="0"/>
              <a:t>는 의미이다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16B576-B524-44CC-9E03-A5093E4D0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140968"/>
            <a:ext cx="64293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64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523E7EC-ABF0-496C-8F57-4B32B5565DC9}"/>
              </a:ext>
            </a:extLst>
          </p:cNvPr>
          <p:cNvSpPr/>
          <p:nvPr/>
        </p:nvSpPr>
        <p:spPr>
          <a:xfrm>
            <a:off x="827584" y="3717032"/>
            <a:ext cx="7931912" cy="2016224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 err="1">
                <a:solidFill>
                  <a:schemeClr val="accent1"/>
                </a:solidFill>
              </a:rPr>
              <a:t>반환값이</a:t>
            </a:r>
            <a:r>
              <a:rPr lang="ko-KR" altLang="en-US" b="1" dirty="0">
                <a:solidFill>
                  <a:schemeClr val="accent1"/>
                </a:solidFill>
              </a:rPr>
              <a:t> 없는 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void</a:t>
            </a:r>
            <a:r>
              <a:rPr lang="ko-KR" altLang="en-US" dirty="0"/>
              <a:t>형 메서드는 메서드를 실행한 후 </a:t>
            </a:r>
            <a:r>
              <a:rPr lang="ko-KR" altLang="en-US" dirty="0" err="1"/>
              <a:t>반환값</a:t>
            </a:r>
            <a:r>
              <a:rPr lang="ko-KR" altLang="en-US" dirty="0"/>
              <a:t> 없이 메서드를 마친다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/>
              <a:t>void</a:t>
            </a:r>
            <a:r>
              <a:rPr lang="ko-KR" altLang="en-US" dirty="0"/>
              <a:t>형 메서드를 호출할 경우에는 메서드 이름만 써주면 되며</a:t>
            </a:r>
            <a:r>
              <a:rPr lang="en-US" altLang="ko-KR" dirty="0"/>
              <a:t>, </a:t>
            </a:r>
            <a:r>
              <a:rPr lang="ko-KR" altLang="en-US" dirty="0" err="1"/>
              <a:t>반환값을</a:t>
            </a:r>
            <a:r>
              <a:rPr lang="ko-KR" altLang="en-US" dirty="0"/>
              <a:t> 고려한 변수를 같이 쓸 필요가 없 다</a:t>
            </a:r>
            <a:r>
              <a:rPr lang="en-US" altLang="ko-KR" dirty="0"/>
              <a:t>. </a:t>
            </a:r>
            <a:r>
              <a:rPr lang="ko-KR" altLang="en-US" dirty="0"/>
              <a:t>또는 함수의 마지막에 </a:t>
            </a:r>
            <a:r>
              <a:rPr lang="en-US" altLang="ko-KR" b="1" dirty="0">
                <a:solidFill>
                  <a:schemeClr val="accent1"/>
                </a:solidFill>
              </a:rPr>
              <a:t>return;</a:t>
            </a:r>
            <a:r>
              <a:rPr lang="ko-KR" altLang="en-US" dirty="0"/>
              <a:t>만 써줘도 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지금까지는 </a:t>
            </a:r>
            <a:r>
              <a:rPr lang="en-US" altLang="ko-KR" dirty="0"/>
              <a:t>void Main( )</a:t>
            </a:r>
            <a:r>
              <a:rPr lang="ko-KR" altLang="en-US" dirty="0"/>
              <a:t>과 같이 메인 메서드도 </a:t>
            </a:r>
            <a:r>
              <a:rPr lang="en-US" altLang="ko-KR" dirty="0"/>
              <a:t>void</a:t>
            </a:r>
            <a:r>
              <a:rPr lang="ko-KR" altLang="en-US" dirty="0"/>
              <a:t>형으로 선언했다</a:t>
            </a:r>
            <a:r>
              <a:rPr lang="en-US" altLang="ko-KR" dirty="0"/>
              <a:t>. Main( ) </a:t>
            </a:r>
            <a:r>
              <a:rPr lang="ko-KR" altLang="en-US" dirty="0"/>
              <a:t>메서드의 끝은 프로그램의 끝이라는 의미이므로</a:t>
            </a:r>
            <a:r>
              <a:rPr lang="en-US" altLang="ko-KR" dirty="0"/>
              <a:t>, return </a:t>
            </a:r>
            <a:r>
              <a:rPr lang="ko-KR" altLang="en-US" dirty="0"/>
              <a:t>문을 사용하지 않아도 별 문제가 없었다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D025A2-D5C6-484E-A7D6-C4D31C969A21}"/>
              </a:ext>
            </a:extLst>
          </p:cNvPr>
          <p:cNvSpPr/>
          <p:nvPr/>
        </p:nvSpPr>
        <p:spPr>
          <a:xfrm>
            <a:off x="827584" y="3717032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0CBE8B-E6CE-41EA-A93E-A4CB3E6205C5}"/>
              </a:ext>
            </a:extLst>
          </p:cNvPr>
          <p:cNvSpPr/>
          <p:nvPr/>
        </p:nvSpPr>
        <p:spPr>
          <a:xfrm>
            <a:off x="2339312" y="3772333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8000"/>
                </a:solidFill>
              </a:rPr>
              <a:t>Main( ) </a:t>
            </a:r>
            <a:r>
              <a:rPr lang="ko-KR" altLang="en-US" sz="1600" b="1" dirty="0">
                <a:solidFill>
                  <a:srgbClr val="008000"/>
                </a:solidFill>
              </a:rPr>
              <a:t>메서드의 </a:t>
            </a:r>
            <a:r>
              <a:rPr lang="ko-KR" altLang="en-US" sz="1600" b="1" dirty="0" err="1">
                <a:solidFill>
                  <a:srgbClr val="008000"/>
                </a:solidFill>
              </a:rPr>
              <a:t>반환값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60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8-17] </a:t>
            </a:r>
            <a:r>
              <a:rPr lang="ko-KR" altLang="en-US" b="1" dirty="0" err="1">
                <a:solidFill>
                  <a:srgbClr val="008000"/>
                </a:solidFill>
              </a:rPr>
              <a:t>반환값</a:t>
            </a:r>
            <a:r>
              <a:rPr lang="ko-KR" altLang="en-US" b="1" dirty="0">
                <a:solidFill>
                  <a:srgbClr val="008000"/>
                </a:solidFill>
              </a:rPr>
              <a:t> 유무에 따른 메서드 비교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Project08_17)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C0980-19B5-460B-9980-90DCFA68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67930"/>
            <a:ext cx="72009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11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8-17] </a:t>
            </a:r>
            <a:r>
              <a:rPr lang="ko-KR" altLang="en-US" b="1" dirty="0" err="1">
                <a:solidFill>
                  <a:srgbClr val="008000"/>
                </a:solidFill>
              </a:rPr>
              <a:t>반환값</a:t>
            </a:r>
            <a:r>
              <a:rPr lang="ko-KR" altLang="en-US" b="1" dirty="0">
                <a:solidFill>
                  <a:srgbClr val="008000"/>
                </a:solidFill>
              </a:rPr>
              <a:t> 유무에 따른 메서드 비교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Project08_17)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0B3251-303D-4A4F-B625-59ADC664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1" y="2420888"/>
            <a:ext cx="72866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 err="1">
                <a:solidFill>
                  <a:schemeClr val="accent1"/>
                </a:solidFill>
              </a:rPr>
              <a:t>반환값이</a:t>
            </a:r>
            <a:r>
              <a:rPr lang="ko-KR" altLang="en-US" b="1" dirty="0">
                <a:solidFill>
                  <a:schemeClr val="accent1"/>
                </a:solidFill>
              </a:rPr>
              <a:t> 여러 개인 메서드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메서드는 문법상 </a:t>
            </a:r>
            <a:r>
              <a:rPr lang="ko-KR" altLang="en-US" dirty="0" err="1"/>
              <a:t>반환값이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이상일 수 없음에도 불구하고</a:t>
            </a:r>
            <a:r>
              <a:rPr lang="en-US" altLang="ko-KR" dirty="0"/>
              <a:t>, </a:t>
            </a:r>
            <a:r>
              <a:rPr lang="ko-KR" altLang="en-US" dirty="0"/>
              <a:t>코드를 작성하다 보면 종종 값을 </a:t>
            </a:r>
            <a:r>
              <a:rPr lang="en-US" altLang="ko-KR" dirty="0"/>
              <a:t>2</a:t>
            </a:r>
            <a:r>
              <a:rPr lang="ko-KR" altLang="en-US" dirty="0"/>
              <a:t>개 이상 반환해야 할 때가 있다</a:t>
            </a:r>
            <a:r>
              <a:rPr lang="en-US" altLang="ko-KR" dirty="0"/>
              <a:t>. </a:t>
            </a:r>
            <a:r>
              <a:rPr lang="ko-KR" altLang="en-US" dirty="0"/>
              <a:t>이때는 배열에 반환할 값을 넣은 후 배열을 반환하면 된다</a:t>
            </a:r>
            <a:r>
              <a:rPr lang="en-US" altLang="ko-KR" dirty="0"/>
              <a:t>. </a:t>
            </a:r>
            <a:r>
              <a:rPr lang="ko-KR" altLang="en-US" dirty="0"/>
              <a:t>배열에는 많은 데이터를 넣더라도 결국 값을 하나 반환하는 것이므로 문법상 문제가 없다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다음 소스 코드는 함수를 호출하면 배열에 랜덤하게 </a:t>
            </a:r>
            <a:r>
              <a:rPr lang="en-US" altLang="ko-KR" dirty="0"/>
              <a:t>5~10</a:t>
            </a:r>
            <a:r>
              <a:rPr lang="ko-KR" altLang="en-US" dirty="0"/>
              <a:t>개의 주사위 숫자를 넣어서 반환하는 프로그램이다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796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8-18] </a:t>
            </a:r>
            <a:r>
              <a:rPr lang="ko-KR" altLang="en-US" b="1" dirty="0">
                <a:solidFill>
                  <a:srgbClr val="008000"/>
                </a:solidFill>
              </a:rPr>
              <a:t>배열에 여러 개의 값을 넣어서 반환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Project08_18)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1AB82-5826-41D4-BB12-5D9D16C6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41" y="2204864"/>
            <a:ext cx="72294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3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문자열과 배열의 </a:t>
            </a:r>
            <a:r>
              <a:rPr lang="ko-KR" altLang="en-US" sz="2000" dirty="0" smtClean="0"/>
              <a:t>관계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8A00D-9710-4E5A-A750-C56BD8B9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7229475" cy="2228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4430AC-B9D5-4583-834E-17FE972FB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170437"/>
            <a:ext cx="5676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901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8-18] </a:t>
            </a:r>
            <a:r>
              <a:rPr lang="ko-KR" altLang="en-US" b="1" dirty="0">
                <a:solidFill>
                  <a:srgbClr val="008000"/>
                </a:solidFill>
              </a:rPr>
              <a:t>배열에 여러 개의 값을 넣어서 반환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Project08_18)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5CC56C-E1A7-44DB-9424-BB592275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72675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30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반환값</a:t>
            </a:r>
            <a:r>
              <a:rPr lang="ko-KR" altLang="en-US" sz="2000" dirty="0"/>
              <a:t> 유무에 따른 메서드 구분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D85329-02F6-4EDD-97D3-1CB28274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29" y="1916832"/>
            <a:ext cx="74485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0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값의 전달</a:t>
            </a:r>
            <a:r>
              <a:rPr lang="en-US" altLang="ko-KR" b="1" dirty="0">
                <a:solidFill>
                  <a:schemeClr val="accent1"/>
                </a:solidFill>
              </a:rPr>
              <a:t>(Call by value)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값 자체를 메서드에 넘겨주는 방법으로 메서드에 매개 변수를 전달할 때 숫자나 문자 그 자체를 전달한다</a:t>
            </a:r>
            <a:r>
              <a:rPr lang="en-US" altLang="ko-KR" dirty="0"/>
              <a:t>. </a:t>
            </a:r>
            <a:r>
              <a:rPr lang="ko-KR" altLang="en-US" dirty="0"/>
              <a:t>메서드는 그 값 자체를 받아들이는데</a:t>
            </a:r>
            <a:r>
              <a:rPr lang="en-US" altLang="ko-KR" dirty="0"/>
              <a:t>, </a:t>
            </a:r>
            <a:r>
              <a:rPr lang="ko-KR" altLang="en-US" dirty="0"/>
              <a:t>원래 값을 전달한 곳에는 아무런 영향을 미치지 않는다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8-19] </a:t>
            </a:r>
            <a:r>
              <a:rPr lang="ko-KR" altLang="en-US" b="1" dirty="0">
                <a:solidFill>
                  <a:srgbClr val="008000"/>
                </a:solidFill>
              </a:rPr>
              <a:t>매개 변수 전달 방법 </a:t>
            </a:r>
            <a:r>
              <a:rPr lang="en-US" altLang="ko-KR" b="1" dirty="0">
                <a:solidFill>
                  <a:srgbClr val="008000"/>
                </a:solidFill>
              </a:rPr>
              <a:t>: </a:t>
            </a:r>
            <a:r>
              <a:rPr lang="ko-KR" altLang="en-US" b="1" dirty="0">
                <a:solidFill>
                  <a:srgbClr val="008000"/>
                </a:solidFill>
              </a:rPr>
              <a:t>값의 전달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Project08_19)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CFB898-E0AA-4AE0-A717-F7D8943B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66" y="3789040"/>
            <a:ext cx="72580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010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8-19] </a:t>
            </a:r>
            <a:r>
              <a:rPr lang="ko-KR" altLang="en-US" b="1" dirty="0">
                <a:solidFill>
                  <a:srgbClr val="008000"/>
                </a:solidFill>
              </a:rPr>
              <a:t>매개 변수 전달 방법 </a:t>
            </a:r>
            <a:r>
              <a:rPr lang="en-US" altLang="ko-KR" b="1" dirty="0">
                <a:solidFill>
                  <a:srgbClr val="008000"/>
                </a:solidFill>
              </a:rPr>
              <a:t>: </a:t>
            </a:r>
            <a:r>
              <a:rPr lang="ko-KR" altLang="en-US" b="1" dirty="0">
                <a:solidFill>
                  <a:srgbClr val="008000"/>
                </a:solidFill>
              </a:rPr>
              <a:t>값의 전달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Project08_19)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1A0077-557F-4D9A-B4AE-221DD9261230}"/>
              </a:ext>
            </a:extLst>
          </p:cNvPr>
          <p:cNvGrpSpPr/>
          <p:nvPr/>
        </p:nvGrpSpPr>
        <p:grpSpPr>
          <a:xfrm>
            <a:off x="1115616" y="2276872"/>
            <a:ext cx="7248525" cy="1983619"/>
            <a:chOff x="1043608" y="3395418"/>
            <a:chExt cx="7248525" cy="19836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94C206-F8B6-43BB-84C8-FA070CE91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54457" r="653"/>
            <a:stretch/>
          </p:blipFill>
          <p:spPr>
            <a:xfrm>
              <a:off x="1043608" y="3395418"/>
              <a:ext cx="7248525" cy="10237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DB730B-B4CE-48FB-9EEA-B9AC8D049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4464637"/>
              <a:ext cx="724852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557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60000"/>
              </a:lnSpc>
              <a:buClrTx/>
            </a:pPr>
            <a:r>
              <a:rPr lang="ko-KR" altLang="en-US" dirty="0">
                <a:latin typeface="+mn-ea"/>
              </a:rPr>
              <a:t>아래쪽 </a:t>
            </a:r>
            <a:r>
              <a:rPr lang="en-US" altLang="ko-KR" dirty="0">
                <a:latin typeface="+mn-ea"/>
              </a:rPr>
              <a:t>Main( ) </a:t>
            </a:r>
            <a:r>
              <a:rPr lang="ko-KR" altLang="en-US" dirty="0">
                <a:latin typeface="+mn-ea"/>
              </a:rPr>
              <a:t>메서드에서 </a:t>
            </a:r>
            <a:r>
              <a:rPr lang="en-US" altLang="ko-KR" dirty="0">
                <a:latin typeface="+mn-ea"/>
              </a:rPr>
              <a:t>a</a:t>
            </a:r>
            <a:r>
              <a:rPr lang="ko-KR" altLang="en-US" dirty="0">
                <a:latin typeface="+mn-ea"/>
              </a:rPr>
              <a:t>를 정의하고 위쪽 </a:t>
            </a:r>
            <a:r>
              <a:rPr lang="en-US" altLang="ko-KR" dirty="0">
                <a:latin typeface="+mn-ea"/>
              </a:rPr>
              <a:t>Func1(a) </a:t>
            </a:r>
            <a:r>
              <a:rPr lang="ko-KR" altLang="en-US" dirty="0">
                <a:latin typeface="+mn-ea"/>
              </a:rPr>
              <a:t>메서드를 호출했다</a:t>
            </a:r>
            <a:r>
              <a:rPr lang="en-US" altLang="ko-KR" dirty="0">
                <a:latin typeface="+mn-ea"/>
              </a:rPr>
              <a:t>. Func1( ) </a:t>
            </a:r>
            <a:r>
              <a:rPr lang="ko-KR" altLang="en-US" dirty="0">
                <a:latin typeface="+mn-ea"/>
              </a:rPr>
              <a:t>메서드의 </a:t>
            </a:r>
            <a:r>
              <a:rPr lang="en-US" altLang="ko-KR" dirty="0">
                <a:latin typeface="+mn-ea"/>
              </a:rPr>
              <a:t>a</a:t>
            </a:r>
            <a:r>
              <a:rPr lang="ko-KR" altLang="en-US" dirty="0">
                <a:latin typeface="+mn-ea"/>
              </a:rPr>
              <a:t>에 </a:t>
            </a: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을 복사해서 넣으면 </a:t>
            </a:r>
            <a:r>
              <a:rPr lang="en-US" altLang="ko-KR" dirty="0">
                <a:latin typeface="+mn-ea"/>
              </a:rPr>
              <a:t>a </a:t>
            </a:r>
            <a:r>
              <a:rPr lang="ko-KR" altLang="en-US" dirty="0">
                <a:latin typeface="+mn-ea"/>
              </a:rPr>
              <a:t>값을 </a:t>
            </a:r>
            <a:r>
              <a:rPr lang="en-US" altLang="ko-KR" dirty="0">
                <a:latin typeface="+mn-ea"/>
              </a:rPr>
              <a:t>1 </a:t>
            </a:r>
            <a:r>
              <a:rPr lang="ko-KR" altLang="en-US" dirty="0">
                <a:latin typeface="+mn-ea"/>
              </a:rPr>
              <a:t>증가시켜서 </a:t>
            </a:r>
            <a:r>
              <a:rPr lang="en-US" altLang="ko-KR" dirty="0">
                <a:latin typeface="+mn-ea"/>
              </a:rPr>
              <a:t>11</a:t>
            </a:r>
            <a:r>
              <a:rPr lang="ko-KR" altLang="en-US" dirty="0">
                <a:latin typeface="+mn-ea"/>
              </a:rPr>
              <a:t>로 바꾼다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하지만 </a:t>
            </a:r>
            <a:r>
              <a:rPr lang="en-US" altLang="ko-KR" dirty="0">
                <a:latin typeface="+mn-ea"/>
              </a:rPr>
              <a:t>Main( ) </a:t>
            </a:r>
            <a:r>
              <a:rPr lang="ko-KR" altLang="en-US" dirty="0">
                <a:latin typeface="+mn-ea"/>
              </a:rPr>
              <a:t>메서드의 </a:t>
            </a:r>
            <a:r>
              <a:rPr lang="en-US" altLang="ko-KR" dirty="0">
                <a:latin typeface="+mn-ea"/>
              </a:rPr>
              <a:t>a </a:t>
            </a:r>
            <a:r>
              <a:rPr lang="ko-KR" altLang="en-US" dirty="0">
                <a:latin typeface="+mn-ea"/>
              </a:rPr>
              <a:t>값은 변경되지 않고 그대로 </a:t>
            </a: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을 유지한다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36CA7A-A553-40F7-AE04-F92749234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16832"/>
            <a:ext cx="6300068" cy="3557586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81B311E-251E-490D-B69E-20FD304C0521}"/>
              </a:ext>
            </a:extLst>
          </p:cNvPr>
          <p:cNvSpPr/>
          <p:nvPr/>
        </p:nvSpPr>
        <p:spPr>
          <a:xfrm>
            <a:off x="6372200" y="1072058"/>
            <a:ext cx="2736304" cy="1440160"/>
          </a:xfrm>
          <a:prstGeom prst="wedgeRectCallout">
            <a:avLst>
              <a:gd name="adj1" fmla="val -49991"/>
              <a:gd name="adj2" fmla="val 71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이런 방식이 값에 의한 전달이며</a:t>
            </a:r>
            <a:r>
              <a:rPr lang="en-US" altLang="ko-KR" sz="1600" dirty="0"/>
              <a:t>, </a:t>
            </a:r>
            <a:r>
              <a:rPr lang="ko-KR" altLang="en-US" sz="1600" dirty="0"/>
              <a:t>지금까지 실습한 소스 코드 중 변수를 전달한 메서드는 모두 값에 의한 전달 방법을 사용한 것이다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569423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  <a:latin typeface="+mn-ea"/>
              </a:rPr>
              <a:t>참조의 전달</a:t>
            </a:r>
            <a:r>
              <a:rPr lang="en-US" altLang="ko-KR" b="1" dirty="0">
                <a:solidFill>
                  <a:schemeClr val="accent1"/>
                </a:solidFill>
                <a:latin typeface="+mn-ea"/>
              </a:rPr>
              <a:t>(Call by reference)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 err="1">
                <a:latin typeface="+mn-ea"/>
              </a:rPr>
              <a:t>주소값</a:t>
            </a:r>
            <a:r>
              <a:rPr lang="en-US" altLang="ko-KR" dirty="0">
                <a:latin typeface="+mn-ea"/>
              </a:rPr>
              <a:t>(Address)</a:t>
            </a:r>
            <a:r>
              <a:rPr lang="ko-KR" altLang="en-US" dirty="0">
                <a:latin typeface="+mn-ea"/>
              </a:rPr>
              <a:t>을 메서드에 넘겨주는 방법이다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이번에는 매개 변수 값의 앞에 </a:t>
            </a:r>
            <a:r>
              <a:rPr lang="en-US" altLang="ko-KR" dirty="0">
                <a:latin typeface="+mn-ea"/>
              </a:rPr>
              <a:t>ref </a:t>
            </a:r>
            <a:r>
              <a:rPr lang="ko-KR" altLang="en-US" dirty="0" err="1">
                <a:latin typeface="+mn-ea"/>
              </a:rPr>
              <a:t>예약어를</a:t>
            </a:r>
            <a:r>
              <a:rPr lang="ko-KR" altLang="en-US" dirty="0">
                <a:latin typeface="+mn-ea"/>
              </a:rPr>
              <a:t> 붙여서 사용해보자</a:t>
            </a:r>
            <a:r>
              <a:rPr lang="en-US" altLang="ko-KR" dirty="0">
                <a:latin typeface="+mn-ea"/>
              </a:rPr>
              <a:t>. ref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Reference(</a:t>
            </a:r>
            <a:r>
              <a:rPr lang="ko-KR" altLang="en-US" dirty="0">
                <a:latin typeface="+mn-ea"/>
              </a:rPr>
              <a:t>참조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의 약자로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전달할 때 값이 아닌 참조</a:t>
            </a:r>
            <a:r>
              <a:rPr lang="en-US" altLang="ko-KR" dirty="0">
                <a:latin typeface="+mn-ea"/>
              </a:rPr>
              <a:t>(=</a:t>
            </a:r>
            <a:r>
              <a:rPr lang="ko-KR" altLang="en-US" dirty="0">
                <a:latin typeface="+mn-ea"/>
              </a:rPr>
              <a:t>주소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전달하는 방식을 사용한다</a:t>
            </a:r>
            <a:r>
              <a:rPr lang="en-US" altLang="ko-KR" dirty="0">
                <a:latin typeface="+mn-ea"/>
              </a:rPr>
              <a:t>.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8-20] </a:t>
            </a:r>
            <a:r>
              <a:rPr lang="ko-KR" altLang="en-US" b="1" dirty="0">
                <a:solidFill>
                  <a:srgbClr val="008000"/>
                </a:solidFill>
              </a:rPr>
              <a:t>매개 변수 전달 방법 </a:t>
            </a:r>
            <a:r>
              <a:rPr lang="en-US" altLang="ko-KR" b="1" dirty="0">
                <a:solidFill>
                  <a:srgbClr val="008000"/>
                </a:solidFill>
              </a:rPr>
              <a:t>: </a:t>
            </a:r>
            <a:r>
              <a:rPr lang="ko-KR" altLang="en-US" b="1" dirty="0">
                <a:solidFill>
                  <a:srgbClr val="008000"/>
                </a:solidFill>
              </a:rPr>
              <a:t>참조의 전달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Project08_20)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FBF6C5-D729-4397-B237-3D323269BE3E}"/>
              </a:ext>
            </a:extLst>
          </p:cNvPr>
          <p:cNvGrpSpPr/>
          <p:nvPr/>
        </p:nvGrpSpPr>
        <p:grpSpPr>
          <a:xfrm>
            <a:off x="1043608" y="3861047"/>
            <a:ext cx="7200900" cy="2808313"/>
            <a:chOff x="1043608" y="3789040"/>
            <a:chExt cx="7200900" cy="28083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0B3A41-DFF0-4421-AC1E-09CD1B080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493"/>
            <a:stretch/>
          </p:blipFill>
          <p:spPr>
            <a:xfrm>
              <a:off x="1043608" y="3789040"/>
              <a:ext cx="7200900" cy="126924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BD5B25-CCBC-4BAE-80FB-93C7A99DA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7" r="279" b="13089"/>
            <a:stretch/>
          </p:blipFill>
          <p:spPr>
            <a:xfrm>
              <a:off x="1043608" y="5049325"/>
              <a:ext cx="7200900" cy="1548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560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8-20] </a:t>
            </a:r>
            <a:r>
              <a:rPr lang="ko-KR" altLang="en-US" b="1" dirty="0">
                <a:solidFill>
                  <a:srgbClr val="008000"/>
                </a:solidFill>
              </a:rPr>
              <a:t>매개 변수 전달 방법 </a:t>
            </a:r>
            <a:r>
              <a:rPr lang="en-US" altLang="ko-KR" b="1" dirty="0">
                <a:solidFill>
                  <a:srgbClr val="008000"/>
                </a:solidFill>
              </a:rPr>
              <a:t>: </a:t>
            </a:r>
            <a:r>
              <a:rPr lang="ko-KR" altLang="en-US" b="1" dirty="0">
                <a:solidFill>
                  <a:srgbClr val="008000"/>
                </a:solidFill>
              </a:rPr>
              <a:t>참조의 전달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Project08_20)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809625" lvl="4" indent="0">
              <a:lnSpc>
                <a:spcPct val="150000"/>
              </a:lnSpc>
              <a:buNone/>
            </a:pPr>
            <a:r>
              <a:rPr lang="en-US" altLang="ko-KR" dirty="0" smtClean="0"/>
              <a:t>- [</a:t>
            </a:r>
            <a:r>
              <a:rPr lang="ko-KR" altLang="en-US" dirty="0" smtClean="0"/>
              <a:t>소스 </a:t>
            </a:r>
            <a:r>
              <a:rPr lang="en-US" altLang="ko-KR" dirty="0" smtClean="0"/>
              <a:t>8-19]</a:t>
            </a:r>
            <a:r>
              <a:rPr lang="ko-KR" altLang="en-US" dirty="0" smtClean="0"/>
              <a:t>와 구성은 동일하지만 결과가 다르다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값 모두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이 나왔다</a:t>
            </a:r>
            <a:r>
              <a:rPr lang="en-US" altLang="ko-KR" dirty="0" smtClean="0"/>
              <a:t>. 3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13</a:t>
            </a:r>
            <a:r>
              <a:rPr lang="ko-KR" altLang="en-US" dirty="0" smtClean="0"/>
              <a:t>행의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ref </a:t>
            </a:r>
            <a:r>
              <a:rPr lang="ko-KR" altLang="en-US" dirty="0" smtClean="0"/>
              <a:t>키워드를 붙였을 뿐인데 무엇이 다른 것일까</a:t>
            </a:r>
            <a:r>
              <a:rPr lang="en-US" altLang="ko-KR" dirty="0" smtClean="0"/>
              <a:t>? </a:t>
            </a:r>
          </a:p>
          <a:p>
            <a:pPr marL="809625" lvl="4" indent="0">
              <a:lnSpc>
                <a:spcPct val="150000"/>
              </a:lnSpc>
              <a:buNone/>
            </a:pPr>
            <a:r>
              <a:rPr lang="en-US" altLang="ko-KR" dirty="0" smtClean="0"/>
              <a:t>-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8-14]</a:t>
            </a:r>
            <a:r>
              <a:rPr lang="ko-KR" altLang="en-US" dirty="0" smtClean="0"/>
              <a:t>를 한번 보자</a:t>
            </a:r>
            <a:r>
              <a:rPr lang="en-US" altLang="ko-KR" dirty="0" smtClean="0"/>
              <a:t>. ref</a:t>
            </a:r>
            <a:r>
              <a:rPr lang="ko-KR" altLang="en-US" dirty="0" smtClean="0"/>
              <a:t>를 붙이면 </a:t>
            </a:r>
            <a:r>
              <a:rPr lang="ko-KR" altLang="en-US" dirty="0" err="1" smtClean="0"/>
              <a:t>변수값이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주소값이</a:t>
            </a:r>
            <a:r>
              <a:rPr lang="ko-KR" altLang="en-US" dirty="0" smtClean="0"/>
              <a:t> 전달된다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주소값</a:t>
            </a:r>
            <a:r>
              <a:rPr lang="ko-KR" altLang="en-US" dirty="0" smtClean="0"/>
              <a:t> 자체를 정확히 알 필요는 없으므로 임의로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번지라고 가정하자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80D7C-08E4-48B4-B02C-9FC3519B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29" y="2177969"/>
            <a:ext cx="72961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6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628650" lvl="3" indent="0">
              <a:lnSpc>
                <a:spcPct val="160000"/>
              </a:lnSpc>
              <a:buNone/>
            </a:pPr>
            <a:r>
              <a:rPr lang="en-US" altLang="ko-KR" dirty="0">
                <a:latin typeface="+mn-ea"/>
              </a:rPr>
              <a:t>- 13</a:t>
            </a:r>
            <a:r>
              <a:rPr lang="ko-KR" altLang="en-US" dirty="0">
                <a:latin typeface="+mn-ea"/>
              </a:rPr>
              <a:t>행에서 </a:t>
            </a:r>
            <a:r>
              <a:rPr lang="en-US" altLang="ko-KR" dirty="0">
                <a:latin typeface="+mn-ea"/>
              </a:rPr>
              <a:t>a</a:t>
            </a:r>
            <a:r>
              <a:rPr lang="ko-KR" altLang="en-US" dirty="0">
                <a:latin typeface="+mn-ea"/>
              </a:rPr>
              <a:t>의 참조를 </a:t>
            </a:r>
            <a:r>
              <a:rPr lang="en-US" altLang="ko-KR" dirty="0">
                <a:latin typeface="+mn-ea"/>
              </a:rPr>
              <a:t>Func1( ) </a:t>
            </a:r>
            <a:r>
              <a:rPr lang="ko-KR" altLang="en-US" dirty="0">
                <a:latin typeface="+mn-ea"/>
              </a:rPr>
              <a:t>메서드에 전달한다</a:t>
            </a:r>
            <a:r>
              <a:rPr lang="en-US" altLang="ko-KR" dirty="0">
                <a:latin typeface="+mn-ea"/>
              </a:rPr>
              <a:t>. </a:t>
            </a:r>
          </a:p>
          <a:p>
            <a:pPr marL="628650" lvl="3" indent="0">
              <a:lnSpc>
                <a:spcPct val="160000"/>
              </a:lnSpc>
              <a:buNone/>
            </a:pPr>
            <a:r>
              <a:rPr lang="en-US" altLang="ko-KR" dirty="0">
                <a:latin typeface="+mn-ea"/>
              </a:rPr>
              <a:t>- 3</a:t>
            </a:r>
            <a:r>
              <a:rPr lang="ko-KR" altLang="en-US" dirty="0">
                <a:latin typeface="+mn-ea"/>
              </a:rPr>
              <a:t>행에서 </a:t>
            </a:r>
            <a:r>
              <a:rPr lang="en-US" altLang="ko-KR" dirty="0">
                <a:latin typeface="+mn-ea"/>
              </a:rPr>
              <a:t>Func1( ) </a:t>
            </a:r>
            <a:r>
              <a:rPr lang="ko-KR" altLang="en-US" dirty="0">
                <a:latin typeface="+mn-ea"/>
              </a:rPr>
              <a:t>메서드에는 매개 변수를 </a:t>
            </a:r>
            <a:r>
              <a:rPr lang="en-US" altLang="ko-KR" dirty="0">
                <a:latin typeface="+mn-ea"/>
              </a:rPr>
              <a:t>ref </a:t>
            </a:r>
            <a:r>
              <a:rPr lang="ko-KR" altLang="en-US" dirty="0">
                <a:latin typeface="+mn-ea"/>
              </a:rPr>
              <a:t>로 선언해 놓았으므로</a:t>
            </a:r>
            <a:r>
              <a:rPr lang="en-US" altLang="ko-KR" dirty="0">
                <a:latin typeface="+mn-ea"/>
              </a:rPr>
              <a:t>, Func1( ) </a:t>
            </a:r>
            <a:r>
              <a:rPr lang="ko-KR" altLang="en-US" dirty="0">
                <a:latin typeface="+mn-ea"/>
              </a:rPr>
              <a:t>메서드의 매개 변수 </a:t>
            </a:r>
            <a:r>
              <a:rPr lang="en-US" altLang="ko-KR" dirty="0">
                <a:latin typeface="+mn-ea"/>
              </a:rPr>
              <a:t>a </a:t>
            </a:r>
            <a:r>
              <a:rPr lang="ko-KR" altLang="en-US" dirty="0">
                <a:latin typeface="+mn-ea"/>
              </a:rPr>
              <a:t>값에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번지가 들어간다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0FBFA0-C307-4337-AC01-D74DCE87D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00808"/>
            <a:ext cx="7118664" cy="3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663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dirty="0"/>
              <a:t>- 5</a:t>
            </a:r>
            <a:r>
              <a:rPr lang="ko-KR" altLang="en-US" dirty="0"/>
              <a:t>행에서 </a:t>
            </a:r>
            <a:r>
              <a:rPr lang="en-US" altLang="ko-KR" dirty="0"/>
              <a:t>a </a:t>
            </a:r>
            <a:r>
              <a:rPr lang="ko-KR" altLang="en-US" dirty="0"/>
              <a:t>값인 </a:t>
            </a:r>
            <a:r>
              <a:rPr lang="en-US" altLang="ko-KR" dirty="0"/>
              <a:t>100</a:t>
            </a:r>
            <a:r>
              <a:rPr lang="ko-KR" altLang="en-US" dirty="0"/>
              <a:t>번지에 저장된 </a:t>
            </a:r>
            <a:r>
              <a:rPr lang="en-US" altLang="ko-KR" dirty="0"/>
              <a:t>10</a:t>
            </a:r>
            <a:r>
              <a:rPr lang="ko-KR" altLang="en-US" dirty="0"/>
              <a:t>을 </a:t>
            </a:r>
            <a:r>
              <a:rPr lang="en-US" altLang="ko-KR" dirty="0"/>
              <a:t>11</a:t>
            </a:r>
            <a:r>
              <a:rPr lang="ko-KR" altLang="en-US" dirty="0"/>
              <a:t>로 변경한다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dirty="0"/>
              <a:t>- 6</a:t>
            </a:r>
            <a:r>
              <a:rPr lang="ko-KR" altLang="en-US" dirty="0"/>
              <a:t>행에서 </a:t>
            </a:r>
            <a:r>
              <a:rPr lang="en-US" altLang="ko-KR" dirty="0"/>
              <a:t>a</a:t>
            </a:r>
            <a:r>
              <a:rPr lang="ko-KR" altLang="en-US" dirty="0"/>
              <a:t>를 출력하면 </a:t>
            </a:r>
            <a:r>
              <a:rPr lang="en-US" altLang="ko-KR" dirty="0"/>
              <a:t>100</a:t>
            </a:r>
            <a:r>
              <a:rPr lang="ko-KR" altLang="en-US" dirty="0"/>
              <a:t>번지의 값이 출력되므로 값으로 </a:t>
            </a:r>
            <a:r>
              <a:rPr lang="en-US" altLang="ko-KR" dirty="0"/>
              <a:t>11</a:t>
            </a:r>
            <a:r>
              <a:rPr lang="ko-KR" altLang="en-US" dirty="0"/>
              <a:t>이 출력된다</a:t>
            </a: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dirty="0"/>
              <a:t>- Func1( ) </a:t>
            </a:r>
            <a:r>
              <a:rPr lang="ko-KR" altLang="en-US" dirty="0"/>
              <a:t>메서드의 실행이 끝난 후 </a:t>
            </a:r>
            <a:r>
              <a:rPr lang="en-US" altLang="ko-KR" dirty="0"/>
              <a:t>13</a:t>
            </a:r>
            <a:r>
              <a:rPr lang="ko-KR" altLang="en-US" dirty="0"/>
              <a:t>행으로 돌아와 </a:t>
            </a:r>
            <a:r>
              <a:rPr lang="en-US" altLang="ko-KR" dirty="0"/>
              <a:t>a</a:t>
            </a:r>
            <a:r>
              <a:rPr lang="ko-KR" altLang="en-US" dirty="0"/>
              <a:t>를 출력하면 역시 </a:t>
            </a:r>
            <a:r>
              <a:rPr lang="en-US" altLang="ko-KR" dirty="0"/>
              <a:t>11</a:t>
            </a:r>
            <a:r>
              <a:rPr lang="ko-KR" altLang="en-US" dirty="0"/>
              <a:t>이 출력된다</a:t>
            </a:r>
            <a:r>
              <a:rPr lang="en-US" altLang="ko-KR" dirty="0"/>
              <a:t>. </a:t>
            </a:r>
            <a:r>
              <a:rPr lang="ko-KR" altLang="en-US" dirty="0"/>
              <a:t>결국 변수 </a:t>
            </a:r>
            <a:r>
              <a:rPr lang="en-US" altLang="ko-KR" dirty="0"/>
              <a:t>a</a:t>
            </a:r>
            <a:r>
              <a:rPr lang="ko-KR" altLang="en-US" dirty="0"/>
              <a:t>의 실체는 </a:t>
            </a:r>
            <a:r>
              <a:rPr lang="en-US" altLang="ko-KR" dirty="0"/>
              <a:t>Main( ) </a:t>
            </a:r>
            <a:r>
              <a:rPr lang="ko-KR" altLang="en-US" dirty="0"/>
              <a:t>함수에 하나만 있다고 보면 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8-21] </a:t>
            </a:r>
            <a:r>
              <a:rPr lang="ko-KR" altLang="en-US" b="1" dirty="0">
                <a:solidFill>
                  <a:srgbClr val="008000"/>
                </a:solidFill>
              </a:rPr>
              <a:t>매개 변수 전달 방법 비교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Project08_21)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D6CBD-04E4-4D69-B077-C9EC15FE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829050"/>
            <a:ext cx="7267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667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8-21] </a:t>
            </a:r>
            <a:r>
              <a:rPr lang="ko-KR" altLang="en-US" b="1" dirty="0">
                <a:solidFill>
                  <a:srgbClr val="008000"/>
                </a:solidFill>
              </a:rPr>
              <a:t>매개 변수 전달 방법 비교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Project08_21)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33EAB2-092D-4513-A96F-DD84230BC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17"/>
          <a:stretch/>
        </p:blipFill>
        <p:spPr>
          <a:xfrm>
            <a:off x="1096466" y="2205608"/>
            <a:ext cx="7219950" cy="44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4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문자열과 배열의 관계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8-1] </a:t>
            </a:r>
            <a:r>
              <a:rPr lang="ko-KR" altLang="en-US" b="1" dirty="0">
                <a:solidFill>
                  <a:srgbClr val="008000"/>
                </a:solidFill>
              </a:rPr>
              <a:t>문자열 길이를 구하는 </a:t>
            </a:r>
            <a:r>
              <a:rPr lang="en-US" altLang="ko-KR" b="1" dirty="0">
                <a:solidFill>
                  <a:srgbClr val="008000"/>
                </a:solidFill>
              </a:rPr>
              <a:t>Length </a:t>
            </a:r>
            <a:r>
              <a:rPr lang="ko-KR" altLang="en-US" b="1" dirty="0">
                <a:solidFill>
                  <a:srgbClr val="008000"/>
                </a:solidFill>
              </a:rPr>
              <a:t>속성 사용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C81A7E-8400-4A18-B564-6B6FF7BD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239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207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8-21] </a:t>
            </a:r>
            <a:r>
              <a:rPr lang="ko-KR" altLang="en-US" b="1" dirty="0">
                <a:solidFill>
                  <a:srgbClr val="008000"/>
                </a:solidFill>
              </a:rPr>
              <a:t>매개 변수 전달 방법 비교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Project08_21)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6F0B7C-AF03-41DF-AD78-3320C151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73585"/>
            <a:ext cx="72675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1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dirty="0" smtClean="0"/>
              <a:t>- </a:t>
            </a:r>
            <a:r>
              <a:rPr lang="en-US" altLang="ko-KR" dirty="0"/>
              <a:t>31</a:t>
            </a:r>
            <a:r>
              <a:rPr lang="ko-KR" altLang="en-US" dirty="0"/>
              <a:t>행은 참조의 전달로</a:t>
            </a:r>
            <a:r>
              <a:rPr lang="en-US" altLang="ko-KR" dirty="0"/>
              <a:t>, [</a:t>
            </a:r>
            <a:r>
              <a:rPr lang="ko-KR" altLang="en-US" dirty="0"/>
              <a:t>그림 </a:t>
            </a:r>
            <a:r>
              <a:rPr lang="en-US" altLang="ko-KR" dirty="0"/>
              <a:t>8-16]</a:t>
            </a:r>
            <a:r>
              <a:rPr lang="ko-KR" altLang="en-US" dirty="0"/>
              <a:t>과 같이 작동한다</a:t>
            </a:r>
            <a:r>
              <a:rPr lang="en-US" altLang="ko-KR" dirty="0"/>
              <a:t>. </a:t>
            </a:r>
            <a:r>
              <a:rPr lang="ko-KR" altLang="en-US" dirty="0"/>
              <a:t>매개 변수에 </a:t>
            </a:r>
            <a:r>
              <a:rPr lang="en-US" altLang="ko-KR" dirty="0"/>
              <a:t>ref</a:t>
            </a:r>
            <a:r>
              <a:rPr lang="ko-KR" altLang="en-US" dirty="0"/>
              <a:t>를 붙였기 때문에 </a:t>
            </a:r>
            <a:r>
              <a:rPr lang="en-US" altLang="ko-KR" dirty="0"/>
              <a:t>Func2( ) </a:t>
            </a:r>
            <a:r>
              <a:rPr lang="ko-KR" altLang="en-US" dirty="0"/>
              <a:t>메서드를 호출하면 </a:t>
            </a:r>
            <a:r>
              <a:rPr lang="en-US" altLang="ko-KR" dirty="0"/>
              <a:t>Main( ) </a:t>
            </a:r>
            <a:r>
              <a:rPr lang="ko-KR" altLang="en-US" dirty="0"/>
              <a:t>메서드의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가 변경된다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7682CD-A658-4935-87D1-28A31235C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5760640" cy="35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197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매개 변수 전달 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0CBAF-8543-4636-AED0-228DAFEC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44824"/>
            <a:ext cx="6411812" cy="426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11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두 번째 프로그램인 거북이가 로또 번호를 추출하는 소스 코드를 작성해보자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67261F-AD84-4C93-B730-B2EADB0DF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45529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5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08D6F2-C02A-453E-98B5-9493AAF04741}"/>
              </a:ext>
            </a:extLst>
          </p:cNvPr>
          <p:cNvSpPr/>
          <p:nvPr/>
        </p:nvSpPr>
        <p:spPr>
          <a:xfrm>
            <a:off x="752460" y="1745921"/>
            <a:ext cx="7961233" cy="470741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배열을 매개 변수로 사용하면 </a:t>
            </a:r>
            <a:r>
              <a:rPr lang="en-US" altLang="ko-KR" dirty="0"/>
              <a:t>ref</a:t>
            </a:r>
            <a:r>
              <a:rPr lang="ko-KR" altLang="en-US" dirty="0"/>
              <a:t>를 붙이지 않더라도 자동으로 참조에 의한 전달이 된다</a:t>
            </a:r>
            <a:r>
              <a:rPr lang="en-US" altLang="ko-KR" dirty="0"/>
              <a:t>. [</a:t>
            </a:r>
            <a:r>
              <a:rPr lang="ko-KR" altLang="en-US" dirty="0"/>
              <a:t>소스 </a:t>
            </a:r>
            <a:r>
              <a:rPr lang="en-US" altLang="ko-KR" dirty="0"/>
              <a:t>8-20]</a:t>
            </a:r>
            <a:r>
              <a:rPr lang="ko-KR" altLang="en-US" dirty="0"/>
              <a:t>을 다음과 같이 변경해도 동일한 결과가 나온다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5415CC-57B5-4C1B-9E27-2C52D2D0663A}"/>
              </a:ext>
            </a:extLst>
          </p:cNvPr>
          <p:cNvSpPr/>
          <p:nvPr/>
        </p:nvSpPr>
        <p:spPr>
          <a:xfrm>
            <a:off x="752461" y="1745921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8D1561-6DD1-46C0-BEA7-E25E657BD22A}"/>
              </a:ext>
            </a:extLst>
          </p:cNvPr>
          <p:cNvSpPr/>
          <p:nvPr/>
        </p:nvSpPr>
        <p:spPr>
          <a:xfrm>
            <a:off x="2232069" y="1792668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배열을 </a:t>
            </a:r>
            <a:r>
              <a:rPr lang="ko-KR" altLang="en-US" sz="1600" b="1" dirty="0" err="1">
                <a:solidFill>
                  <a:srgbClr val="008000"/>
                </a:solidFill>
              </a:rPr>
              <a:t>배개</a:t>
            </a:r>
            <a:r>
              <a:rPr lang="ko-KR" altLang="en-US" sz="1600" b="1" dirty="0">
                <a:solidFill>
                  <a:srgbClr val="008000"/>
                </a:solidFill>
              </a:rPr>
              <a:t> 변수로 사용하기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BFC719-EA92-4D19-BB55-9F4D5134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33" y="2996952"/>
            <a:ext cx="486557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516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8-22] </a:t>
            </a:r>
            <a:r>
              <a:rPr lang="ko-KR" altLang="en-US" b="1" dirty="0">
                <a:solidFill>
                  <a:srgbClr val="008000"/>
                </a:solidFill>
              </a:rPr>
              <a:t>로또 복권을 추첨하는 거북이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Project08_22)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21A5E-96D9-41E6-8447-6DCA4C77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96505"/>
            <a:ext cx="7239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189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8-22] </a:t>
            </a:r>
            <a:r>
              <a:rPr lang="ko-KR" altLang="en-US" b="1" dirty="0">
                <a:solidFill>
                  <a:srgbClr val="008000"/>
                </a:solidFill>
              </a:rPr>
              <a:t>로또 복권을 추첨하는 거북이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Project08_22)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CAD83-01FC-47B4-98F5-5C8FECBBD91E}"/>
              </a:ext>
            </a:extLst>
          </p:cNvPr>
          <p:cNvGrpSpPr/>
          <p:nvPr/>
        </p:nvGrpSpPr>
        <p:grpSpPr>
          <a:xfrm>
            <a:off x="1058174" y="2186426"/>
            <a:ext cx="7214909" cy="4430267"/>
            <a:chOff x="1058174" y="2186426"/>
            <a:chExt cx="7214909" cy="44302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633760-E953-4430-972D-2D722ECDF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40"/>
            <a:stretch/>
          </p:blipFill>
          <p:spPr>
            <a:xfrm>
              <a:off x="1060960" y="5568943"/>
              <a:ext cx="7212123" cy="104775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B79F25-EB4C-486D-90F0-48CB94EA0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2"/>
            <a:stretch/>
          </p:blipFill>
          <p:spPr>
            <a:xfrm>
              <a:off x="1058174" y="2186426"/>
              <a:ext cx="7214909" cy="3457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71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8-22] </a:t>
            </a:r>
            <a:r>
              <a:rPr lang="ko-KR" altLang="en-US" b="1" dirty="0">
                <a:solidFill>
                  <a:srgbClr val="008000"/>
                </a:solidFill>
              </a:rPr>
              <a:t>로또 복권을 추첨하는 거북이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Project08_22)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EED97-257A-461B-8D32-2F97C4E2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3600"/>
            <a:ext cx="7277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35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8-22] </a:t>
            </a:r>
            <a:r>
              <a:rPr lang="ko-KR" altLang="en-US" b="1" dirty="0">
                <a:solidFill>
                  <a:srgbClr val="008000"/>
                </a:solidFill>
              </a:rPr>
              <a:t>로또 복권을 추첨하는 거북이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Project08_22)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00E301-48D1-400C-A534-795BAD9A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66" y="2129678"/>
            <a:ext cx="72199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870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 err="1">
                <a:solidFill>
                  <a:srgbClr val="008000"/>
                </a:solidFill>
                <a:latin typeface="+mj-ea"/>
              </a:rPr>
              <a:t>반환값과</a:t>
            </a:r>
            <a:r>
              <a:rPr lang="ko-KR" altLang="en-US" dirty="0">
                <a:solidFill>
                  <a:srgbClr val="008000"/>
                </a:solidFill>
                <a:latin typeface="+mj-ea"/>
              </a:rPr>
              <a:t> 매개 변수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8-22] </a:t>
            </a:r>
            <a:r>
              <a:rPr lang="ko-KR" altLang="en-US" b="1" dirty="0">
                <a:solidFill>
                  <a:srgbClr val="008000"/>
                </a:solidFill>
              </a:rPr>
              <a:t>로또 복권을 추첨하는 거북이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Project08_22)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966630-32B1-4F38-BBB7-1750DF155F78}"/>
              </a:ext>
            </a:extLst>
          </p:cNvPr>
          <p:cNvGrpSpPr/>
          <p:nvPr/>
        </p:nvGrpSpPr>
        <p:grpSpPr>
          <a:xfrm>
            <a:off x="1079756" y="2204864"/>
            <a:ext cx="7250477" cy="3204500"/>
            <a:chOff x="1079756" y="2204864"/>
            <a:chExt cx="7250477" cy="32045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B888040-3AED-4538-8559-DF51171A9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6"/>
            <a:stretch/>
          </p:blipFill>
          <p:spPr>
            <a:xfrm>
              <a:off x="1079756" y="2204864"/>
              <a:ext cx="7250477" cy="762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A9BB87-2FEC-4522-8069-5AFF53E27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8" r="104"/>
            <a:stretch/>
          </p:blipFill>
          <p:spPr>
            <a:xfrm>
              <a:off x="1079756" y="2963828"/>
              <a:ext cx="7250477" cy="244553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1840795-3F1D-4CB2-9F01-FABD9625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28" y="2963828"/>
            <a:ext cx="3214824" cy="333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8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문자열과 배열의 관계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8-2] </a:t>
            </a:r>
            <a:r>
              <a:rPr lang="ko-KR" altLang="en-US" b="1" dirty="0">
                <a:solidFill>
                  <a:srgbClr val="008000"/>
                </a:solidFill>
              </a:rPr>
              <a:t>문자열 중 일부 문자 변경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Project08_2)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85" y="2204864"/>
            <a:ext cx="6063102" cy="360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85" y="5805264"/>
            <a:ext cx="6063102" cy="7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32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36396</TotalTime>
  <Words>3214</Words>
  <Application>Microsoft Office PowerPoint</Application>
  <PresentationFormat>화면 슬라이드 쇼(4:3)</PresentationFormat>
  <Paragraphs>467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9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08. 문자열과 메서드</vt:lpstr>
      <vt:lpstr>PowerPoint 프레젠테이션</vt:lpstr>
      <vt:lpstr>PowerPoint 프레젠테이션</vt:lpstr>
      <vt:lpstr>01. 이 장에서 만들 프로그램</vt:lpstr>
      <vt:lpstr>01. 이 장에서 만들 프로그램</vt:lpstr>
      <vt:lpstr>PowerPoint 프레젠테이션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02. 문자열</vt:lpstr>
      <vt:lpstr>PowerPoint 프레젠테이션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03. 메서드</vt:lpstr>
      <vt:lpstr>PowerPoint 프레젠테이션</vt:lpstr>
      <vt:lpstr>04. 지역 변수와 전역 변수</vt:lpstr>
      <vt:lpstr>04. 지역 변수와 전역 변수</vt:lpstr>
      <vt:lpstr>04. 지역 변수와 전역 변수</vt:lpstr>
      <vt:lpstr>04. 지역 변수와 전역 변수</vt:lpstr>
      <vt:lpstr>PowerPoint 프레젠테이션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05. 반환값과 매개 변수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오세종;신현석</dc:creator>
  <cp:lastModifiedBy>김성무</cp:lastModifiedBy>
  <cp:revision>1181</cp:revision>
  <dcterms:created xsi:type="dcterms:W3CDTF">2012-07-11T10:23:22Z</dcterms:created>
  <dcterms:modified xsi:type="dcterms:W3CDTF">2022-10-31T03:03:36Z</dcterms:modified>
</cp:coreProperties>
</file>